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9" r:id="rId2"/>
    <p:sldId id="261" r:id="rId3"/>
    <p:sldId id="865" r:id="rId4"/>
    <p:sldId id="899" r:id="rId5"/>
    <p:sldId id="900" r:id="rId6"/>
    <p:sldId id="828" r:id="rId7"/>
    <p:sldId id="830" r:id="rId8"/>
    <p:sldId id="829" r:id="rId9"/>
    <p:sldId id="831" r:id="rId10"/>
    <p:sldId id="901" r:id="rId11"/>
    <p:sldId id="832" r:id="rId12"/>
    <p:sldId id="836" r:id="rId13"/>
    <p:sldId id="871" r:id="rId14"/>
    <p:sldId id="898" r:id="rId15"/>
    <p:sldId id="872" r:id="rId16"/>
    <p:sldId id="841" r:id="rId17"/>
    <p:sldId id="869" r:id="rId18"/>
    <p:sldId id="878" r:id="rId19"/>
    <p:sldId id="835" r:id="rId20"/>
    <p:sldId id="847" r:id="rId21"/>
    <p:sldId id="915" r:id="rId22"/>
    <p:sldId id="852" r:id="rId23"/>
    <p:sldId id="886" r:id="rId24"/>
    <p:sldId id="909" r:id="rId25"/>
    <p:sldId id="903" r:id="rId26"/>
    <p:sldId id="904" r:id="rId27"/>
    <p:sldId id="905" r:id="rId28"/>
    <p:sldId id="857" r:id="rId29"/>
    <p:sldId id="853" r:id="rId30"/>
    <p:sldId id="854" r:id="rId31"/>
    <p:sldId id="874" r:id="rId32"/>
    <p:sldId id="873" r:id="rId33"/>
    <p:sldId id="916" r:id="rId34"/>
    <p:sldId id="840" r:id="rId35"/>
    <p:sldId id="908" r:id="rId36"/>
    <p:sldId id="844" r:id="rId37"/>
    <p:sldId id="845" r:id="rId38"/>
    <p:sldId id="918" r:id="rId39"/>
    <p:sldId id="919" r:id="rId40"/>
    <p:sldId id="917" r:id="rId41"/>
    <p:sldId id="920" r:id="rId42"/>
    <p:sldId id="921" r:id="rId43"/>
    <p:sldId id="922" r:id="rId44"/>
    <p:sldId id="923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45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4.tif>
</file>

<file path=ppt/media/image16.tiff>
</file>

<file path=ppt/media/image19.tiff>
</file>

<file path=ppt/media/image21.tiff>
</file>

<file path=ppt/media/image26.png>
</file>

<file path=ppt/media/image27.png>
</file>

<file path=ppt/media/image28.png>
</file>

<file path=ppt/media/image29.png>
</file>

<file path=ppt/media/image30.png>
</file>

<file path=ppt/media/image35.png>
</file>

<file path=ppt/media/image36.png>
</file>

<file path=ppt/media/image37.png>
</file>

<file path=ppt/media/image38.gif>
</file>

<file path=ppt/media/image39.gif>
</file>

<file path=ppt/media/image40.jpeg>
</file>

<file path=ppt/media/image41.jpeg>
</file>

<file path=ppt/media/image42.png>
</file>

<file path=ppt/media/image43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BA6F-C388-4027-9120-FC80071AE874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1561B3-7431-4BC7-9E04-F8CCBA180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071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again that other</a:t>
            </a:r>
            <a:r>
              <a:rPr lang="en-US" baseline="0" dirty="0"/>
              <a:t> distance measures other than dot products could be used (e.g., Euclidean distance), but the dot product is the standard measure of similarity used.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1CAEB-67AD-458E-B98A-1074D66B1E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542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1CAEB-67AD-458E-B98A-1074D66B1E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2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1CAEB-67AD-458E-B98A-1074D66B1EF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78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1CAEB-67AD-458E-B98A-1074D66B1EF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34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21E45-9BD6-4C57-BBEA-D4057E89C8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381186-92D9-4654-8570-C908105169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BFF88-1B01-4A8C-AE81-1B0B0D554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58BC4-E13B-45BA-BD5A-18E69B63C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FED80-55E5-4530-9A90-10F941E5B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532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DFA94-A888-4BA1-ACC9-C219D250F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498332-2365-4100-A021-9CB5978423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40E3E-4520-467C-A827-578DB436C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4623E-4394-4BCC-88AE-0F76FCDF6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E7C1A-0C77-45DA-9E7F-96D7995D1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83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BD0750-0AD4-4F4A-A430-447264930C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53BD47-A308-4E3C-B870-32219C9F9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63B70-1976-4A10-8C29-7A8907F97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58BD7-2228-47AE-B2EE-E31E690F0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32CD3-872F-4F37-BA99-47384C542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03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B108C-6E3B-4924-87B6-CA4C30BA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4EA4C-37A1-4104-8651-0552E9E0F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2F0C3-9931-4213-8213-D5B3D4618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5483B-6EBD-4852-8809-28F3446AF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5B53C-ECB7-46EC-9455-58B57E6BB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62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80008-5F4C-428D-BD63-9DDBBA2A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F7122-73E9-43A7-A53D-3BFC4A28C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BCFE91-832A-4DB6-81BA-D4D2404BC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1CDB6-17A9-426D-A288-E8A9C1481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3B8DE-8E23-4703-BFF0-F4E7DEC94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30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DF161-3EB7-4865-B664-09533D0DC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8DF67-33EE-49D7-A377-CF5D5C32D2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E03A2C-C546-4A6A-8410-09EA8943A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C02CBD-27B4-4668-BE89-A5635743C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9F4B8D-4C38-46CF-98DF-9768ED5AA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CE6754-3F58-4BDC-ADE8-61C2E12CA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119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2BCDF-26A2-4AC3-841E-1B4D647FA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300C7-ADBB-4D0F-AD56-89E5A13EA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18722B-1339-4F44-A69B-DA5C20E8F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052FD2-BD32-4111-8F8F-B5F8C062B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F31301-D9A0-4A7F-8C23-2555AD2713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ED231B-6776-4901-905C-14F33DD76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A32C8F-F94E-445A-B489-43C6213CA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61BE7F-BC13-4A94-B191-C9A09CB75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27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1AA0E-D5AB-4763-ACC8-7FC2F6660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FCA1AD-54ED-4ED4-B6F8-3C640889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544A99-0024-4D33-920F-E011356D4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9DACCA-0E02-409B-8214-502C4EC8C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203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9DE5C6-51C2-45D0-90FF-10F156422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3FFBC6-3FEC-4C64-86F1-D50905A9F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806201-C84F-47CE-A115-D7F03CBD0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76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21687-C359-4453-895A-4146578E8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7A268-CA13-4BFA-A8E4-813AD23CE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72BE4D-518E-4D09-A272-8499F77D0C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F3F165-F220-4E01-821E-F555322B5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1057EF-A416-4CB5-AC3F-692A2B8C8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31DDC-9FCA-4CD3-8FD8-6D9D37CB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084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68387-5A95-41EA-98B8-6CE676412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55F1C9-44D4-48B9-897F-42E8C5D54E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9C25FD-D52A-4BC5-BB62-94C2E1DFE8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65DAC2-A040-4872-B8CE-98644A5A9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B51B5-61F1-4B16-B609-77910108D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455AD9-4076-4DBC-BDCF-01B002CD7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98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BE6106-1859-4613-8E4A-14BF6628E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F41D16-88D4-4CB4-9201-33972A9A14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A5C72-99EA-48F0-AA7A-835F2B6C13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5DE45-6785-4197-A5AD-7D99FF55D98D}" type="datetimeFigureOut">
              <a:rPr lang="en-US" smtClean="0"/>
              <a:t>07/20/2020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1E823A-87E9-4243-8994-6F4BD4ACB2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EC756-D120-4FDE-9231-0D83B167A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AB231-E72F-48BB-BDB6-59E0997D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3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"/><Relationship Id="rId2" Type="http://schemas.openxmlformats.org/officeDocument/2006/relationships/hyperlink" Target="https://arxiv.org/abs/1611.08097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hyperlink" Target="https://arxiv.org/abs/1609.02907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2CF6B-FCA7-40DE-9655-6D84F2CE68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Graph Mining</a:t>
            </a:r>
            <a:br>
              <a:rPr lang="en-US" altLang="zh-CN" dirty="0"/>
            </a:br>
            <a:r>
              <a:rPr lang="en-US" altLang="zh-CN" dirty="0"/>
              <a:t> Network Analysis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474870-E583-4865-A489-F2CE28BB0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Kunlin</a:t>
            </a:r>
          </a:p>
        </p:txBody>
      </p:sp>
    </p:spTree>
    <p:extLst>
      <p:ext uri="{BB962C8B-B14F-4D97-AF65-F5344CB8AC3E}">
        <p14:creationId xmlns:p14="http://schemas.microsoft.com/office/powerpoint/2010/main" val="1707241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AF512-27B2-4118-B044-5346C2A5A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Basics: </a:t>
            </a:r>
            <a:br>
              <a:rPr lang="en-US" dirty="0"/>
            </a:br>
            <a:r>
              <a:rPr lang="en-US" dirty="0"/>
              <a:t>Graph Neural Networks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9075A-8530-49F0-9010-0D2E04C18D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381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35328" y="1508381"/>
                <a:ext cx="8676640" cy="5080000"/>
              </a:xfrm>
            </p:spPr>
            <p:txBody>
              <a:bodyPr>
                <a:normAutofit/>
              </a:bodyPr>
              <a:lstStyle/>
              <a:p>
                <a:r>
                  <a:rPr lang="en-US" sz="3600" dirty="0"/>
                  <a:t>Assume we have a graph </a:t>
                </a:r>
                <a:r>
                  <a:rPr lang="en-US" sz="3600" dirty="0">
                    <a:latin typeface="Cambria Math" charset="0"/>
                    <a:ea typeface="Cambria Math" charset="0"/>
                    <a:cs typeface="Cambria Math" charset="0"/>
                  </a:rPr>
                  <a:t>G</a:t>
                </a:r>
                <a:r>
                  <a:rPr lang="en-US" sz="3600" dirty="0"/>
                  <a:t>:</a:t>
                </a:r>
              </a:p>
              <a:p>
                <a:pPr lvl="1"/>
                <a:r>
                  <a:rPr lang="en-US" sz="3200" dirty="0">
                    <a:latin typeface="Cambria Math" charset="0"/>
                    <a:ea typeface="Cambria Math" charset="0"/>
                    <a:cs typeface="Cambria Math" charset="0"/>
                  </a:rPr>
                  <a:t>V</a:t>
                </a:r>
                <a:r>
                  <a:rPr lang="en-US" sz="3200" dirty="0"/>
                  <a:t> is the vertex set.</a:t>
                </a:r>
              </a:p>
              <a:p>
                <a:pPr lvl="1"/>
                <a:r>
                  <a:rPr lang="en-US" sz="3200" b="1" dirty="0">
                    <a:latin typeface="Cambria Math" charset="0"/>
                    <a:ea typeface="Cambria Math" charset="0"/>
                    <a:cs typeface="Cambria Math" charset="0"/>
                  </a:rPr>
                  <a:t>A</a:t>
                </a:r>
                <a:r>
                  <a:rPr lang="en-US" sz="3200" dirty="0"/>
                  <a:t> is the adjacency matrix (assume binary).</a:t>
                </a:r>
              </a:p>
              <a:p>
                <a:pPr lvl="1"/>
                <a:r>
                  <a:rPr lang="en-US" sz="3200" b="1" dirty="0">
                    <a:solidFill>
                      <a:schemeClr val="accent2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X </a:t>
                </a:r>
                <a14:m>
                  <m:oMath xmlns:m="http://schemas.openxmlformats.org/officeDocument/2006/math">
                    <m:r>
                      <a:rPr lang="en-US" sz="3200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sSup>
                      <m:sSupPr>
                        <m:ctrlPr>
                          <a:rPr lang="en-CA" sz="3200" b="1" i="1" smtClean="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CA" sz="3200" b="1" i="0" smtClean="0">
                            <a:solidFill>
                              <a:schemeClr val="accent2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R</m:t>
                        </m:r>
                      </m:e>
                      <m:sup>
                        <m:r>
                          <a:rPr lang="en-CA" sz="3200" b="1" i="1" smtClean="0">
                            <a:solidFill>
                              <a:schemeClr val="accent2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𝒎</m:t>
                        </m:r>
                        <m:r>
                          <a:rPr lang="en-CA" sz="3200" b="1" i="1" smtClean="0">
                            <a:solidFill>
                              <a:schemeClr val="accent2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×|</m:t>
                        </m:r>
                        <m:r>
                          <a:rPr lang="en-CA" sz="3200" b="1" i="1" smtClean="0">
                            <a:solidFill>
                              <a:schemeClr val="accent2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𝑽</m:t>
                        </m:r>
                        <m:r>
                          <a:rPr lang="en-CA" sz="3200" b="1" i="1" smtClean="0">
                            <a:solidFill>
                              <a:schemeClr val="accent2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</m:sup>
                    </m:sSup>
                  </m:oMath>
                </a14:m>
                <a:r>
                  <a:rPr lang="en-US" sz="3200" b="1" dirty="0">
                    <a:solidFill>
                      <a:schemeClr val="accent2"/>
                    </a:solidFill>
                  </a:rPr>
                  <a:t> is a matrix of node features.</a:t>
                </a:r>
              </a:p>
              <a:p>
                <a:pPr lvl="2"/>
                <a:r>
                  <a:rPr lang="en-US" sz="2800" dirty="0">
                    <a:solidFill>
                      <a:schemeClr val="accent1"/>
                    </a:solidFill>
                  </a:rPr>
                  <a:t>Categorical attributes, text, image data</a:t>
                </a:r>
              </a:p>
              <a:p>
                <a:pPr lvl="3"/>
                <a:r>
                  <a:rPr lang="en-US" sz="2400" dirty="0">
                    <a:solidFill>
                      <a:schemeClr val="accent1"/>
                    </a:solidFill>
                  </a:rPr>
                  <a:t>E.g., profile information in a social network.</a:t>
                </a:r>
              </a:p>
              <a:p>
                <a:pPr lvl="2"/>
                <a:r>
                  <a:rPr lang="en-US" sz="2800" dirty="0">
                    <a:solidFill>
                      <a:schemeClr val="accent1"/>
                    </a:solidFill>
                  </a:rPr>
                  <a:t>Node degrees, clustering coefficients, etc.</a:t>
                </a:r>
              </a:p>
              <a:p>
                <a:pPr lvl="2"/>
                <a:r>
                  <a:rPr lang="en-US" sz="2800" dirty="0">
                    <a:solidFill>
                      <a:schemeClr val="accent1"/>
                    </a:solidFill>
                  </a:rPr>
                  <a:t>Indicator vectors (i.e., one-hot encoding of each node)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35328" y="1508381"/>
                <a:ext cx="8676640" cy="5080000"/>
              </a:xfrm>
              <a:blipFill>
                <a:blip r:embed="rId2"/>
                <a:stretch>
                  <a:fillRect l="-1968" t="-31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9909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8112" y="1486409"/>
            <a:ext cx="8940800" cy="1422400"/>
          </a:xfrm>
        </p:spPr>
        <p:txBody>
          <a:bodyPr>
            <a:norm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Key idea: </a:t>
            </a:r>
            <a:r>
              <a:rPr lang="en-CA" dirty="0"/>
              <a:t>Generate node </a:t>
            </a:r>
            <a:r>
              <a:rPr lang="en-CA" dirty="0" err="1"/>
              <a:t>embeddings</a:t>
            </a:r>
            <a:r>
              <a:rPr lang="en-CA" dirty="0"/>
              <a:t> based on local neighborhoods. </a:t>
            </a:r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1" y="2921002"/>
            <a:ext cx="8193959" cy="32641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81600" y="3124200"/>
            <a:ext cx="508000" cy="60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956351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0305" y="1486409"/>
            <a:ext cx="8803559" cy="1422400"/>
          </a:xfrm>
        </p:spPr>
        <p:txBody>
          <a:bodyPr>
            <a:normAutofit/>
          </a:bodyPr>
          <a:lstStyle/>
          <a:p>
            <a:r>
              <a:rPr lang="en-CA" b="1" dirty="0">
                <a:solidFill>
                  <a:schemeClr val="accent2"/>
                </a:solidFill>
              </a:rPr>
              <a:t>Intuition: </a:t>
            </a:r>
            <a:r>
              <a:rPr lang="en-CA" dirty="0"/>
              <a:t>Nodes aggregate information from their neighbors using neural networks</a:t>
            </a:r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1" y="2921002"/>
            <a:ext cx="8193959" cy="32641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81600" y="3124200"/>
            <a:ext cx="508000" cy="60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933982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1" y="1498601"/>
            <a:ext cx="8803559" cy="1422400"/>
          </a:xfrm>
        </p:spPr>
        <p:txBody>
          <a:bodyPr>
            <a:normAutofit/>
          </a:bodyPr>
          <a:lstStyle/>
          <a:p>
            <a:r>
              <a:rPr lang="en-CA" sz="3467" b="1" dirty="0">
                <a:solidFill>
                  <a:schemeClr val="accent2"/>
                </a:solidFill>
              </a:rPr>
              <a:t>Intuition: </a:t>
            </a:r>
            <a:r>
              <a:rPr lang="en-US" sz="3467" dirty="0"/>
              <a:t>Network neighborhood defines a computation graph</a:t>
            </a:r>
            <a:endParaRPr lang="en-CA" sz="3467" dirty="0">
              <a:solidFill>
                <a:schemeClr val="accent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81600" y="3124200"/>
            <a:ext cx="508000" cy="60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221" y="4773758"/>
            <a:ext cx="9144000" cy="15965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0" y="2031560"/>
            <a:ext cx="2183360" cy="2209241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4368800" y="3530600"/>
            <a:ext cx="5486400" cy="142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352325" y="3536093"/>
            <a:ext cx="3970639" cy="1318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335848" y="3530601"/>
            <a:ext cx="2712995" cy="1302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852563" y="3514724"/>
            <a:ext cx="497016" cy="1318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353170" y="3532554"/>
            <a:ext cx="1223847" cy="1333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2309342" y="3532553"/>
            <a:ext cx="2036012" cy="1360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673781" y="2644483"/>
            <a:ext cx="5080000" cy="98771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667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Every node defines a unique computation graph!</a:t>
            </a:r>
          </a:p>
        </p:txBody>
      </p:sp>
    </p:spTree>
    <p:extLst>
      <p:ext uri="{BB962C8B-B14F-4D97-AF65-F5344CB8AC3E}">
        <p14:creationId xmlns:p14="http://schemas.microsoft.com/office/powerpoint/2010/main" val="588392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352800" y="6710301"/>
            <a:ext cx="5384800" cy="147699"/>
          </a:xfrm>
        </p:spPr>
        <p:txBody>
          <a:bodyPr/>
          <a:lstStyle/>
          <a:p>
            <a:r>
              <a:rPr lang="en-US" dirty="0"/>
              <a:t>Representation Learning on Networks, </a:t>
            </a:r>
            <a:r>
              <a:rPr lang="en-US" dirty="0" err="1"/>
              <a:t>snap.stanford.edu</a:t>
            </a:r>
            <a:r>
              <a:rPr lang="en-US" dirty="0"/>
              <a:t>/</a:t>
            </a:r>
            <a:r>
              <a:rPr lang="en-US" dirty="0" err="1"/>
              <a:t>proj</a:t>
            </a:r>
            <a:r>
              <a:rPr lang="en-US" dirty="0"/>
              <a:t>/</a:t>
            </a:r>
            <a:r>
              <a:rPr lang="en-US" dirty="0" err="1"/>
              <a:t>embeddings</a:t>
            </a:r>
            <a:r>
              <a:rPr lang="en-US" dirty="0"/>
              <a:t>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34400" y="6710302"/>
            <a:ext cx="2133600" cy="161925"/>
          </a:xfrm>
        </p:spPr>
        <p:txBody>
          <a:bodyPr/>
          <a:lstStyle/>
          <a:p>
            <a:fld id="{4D267013-DFFC-4352-B274-32112D0CCE19}" type="slidenum">
              <a:rPr lang="en-US" smtClean="0"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9691" y="1437264"/>
            <a:ext cx="8900159" cy="1422400"/>
          </a:xfrm>
        </p:spPr>
        <p:txBody>
          <a:bodyPr>
            <a:normAutofit fontScale="85000" lnSpcReduction="10000"/>
          </a:bodyPr>
          <a:lstStyle/>
          <a:p>
            <a:r>
              <a:rPr lang="en-CA" sz="3200" dirty="0"/>
              <a:t>Nodes have </a:t>
            </a:r>
            <a:r>
              <a:rPr lang="en-CA" sz="3200" dirty="0" err="1"/>
              <a:t>embeddings</a:t>
            </a:r>
            <a:r>
              <a:rPr lang="en-CA" sz="3200" dirty="0"/>
              <a:t> at each layer.</a:t>
            </a:r>
          </a:p>
          <a:p>
            <a:r>
              <a:rPr lang="en-CA" sz="3200" dirty="0"/>
              <a:t>Model can be arbitrary depth.</a:t>
            </a:r>
          </a:p>
          <a:p>
            <a:r>
              <a:rPr lang="en-CA" sz="3200" dirty="0"/>
              <a:t>“layer-0” embedding of node </a:t>
            </a:r>
            <a:r>
              <a:rPr lang="en-CA" sz="3200" dirty="0">
                <a:latin typeface="Cambria Math" charset="0"/>
                <a:ea typeface="Cambria Math" charset="0"/>
                <a:cs typeface="Cambria Math" charset="0"/>
              </a:rPr>
              <a:t>u</a:t>
            </a:r>
            <a:r>
              <a:rPr lang="en-CA" sz="3200" dirty="0"/>
              <a:t> is its input feature, i.e. </a:t>
            </a:r>
            <a:r>
              <a:rPr lang="en-CA" sz="3200" dirty="0" err="1">
                <a:latin typeface="Cambria Math" charset="0"/>
                <a:ea typeface="Cambria Math" charset="0"/>
                <a:cs typeface="Cambria Math" charset="0"/>
              </a:rPr>
              <a:t>x</a:t>
            </a:r>
            <a:r>
              <a:rPr lang="en-CA" sz="3200" baseline="-25000" dirty="0" err="1">
                <a:latin typeface="Cambria Math" charset="0"/>
                <a:ea typeface="Cambria Math" charset="0"/>
                <a:cs typeface="Cambria Math" charset="0"/>
              </a:rPr>
              <a:t>u</a:t>
            </a:r>
            <a:r>
              <a:rPr lang="en-CA" sz="3200" dirty="0"/>
              <a:t>.</a:t>
            </a:r>
          </a:p>
          <a:p>
            <a:endParaRPr lang="en-CA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422" y="3356726"/>
            <a:ext cx="8193959" cy="32641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425440" y="3124200"/>
            <a:ext cx="508000" cy="60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0669" y="3294277"/>
            <a:ext cx="463011" cy="2932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6513" y="4842193"/>
            <a:ext cx="474035" cy="2932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5380" y="3897803"/>
            <a:ext cx="474035" cy="2932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72271" y="5231989"/>
            <a:ext cx="474035" cy="2932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32509" y="5625594"/>
            <a:ext cx="474035" cy="2932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069" y="4411877"/>
            <a:ext cx="463011" cy="2932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1261" y="6386981"/>
            <a:ext cx="463011" cy="29322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892040" y="3137472"/>
            <a:ext cx="1752600" cy="39312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941824" y="4257296"/>
            <a:ext cx="1625600" cy="41967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r>
              <a:rPr lang="en-US" sz="2400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Layer-2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400544" y="3177032"/>
            <a:ext cx="1625600" cy="41967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r>
              <a:rPr lang="en-US" sz="2400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Layer-1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42400" y="2770632"/>
            <a:ext cx="1625600" cy="41967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r>
              <a:rPr lang="en-US" sz="2400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Layer-0</a:t>
            </a:r>
          </a:p>
        </p:txBody>
      </p:sp>
    </p:spTree>
    <p:extLst>
      <p:ext uri="{BB962C8B-B14F-4D97-AF65-F5344CB8AC3E}">
        <p14:creationId xmlns:p14="http://schemas.microsoft.com/office/powerpoint/2010/main" val="1904244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Neighborhood “Convolutions”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498600"/>
            <a:ext cx="8936736" cy="4876800"/>
          </a:xfrm>
        </p:spPr>
        <p:txBody>
          <a:bodyPr>
            <a:normAutofit/>
          </a:bodyPr>
          <a:lstStyle/>
          <a:p>
            <a:r>
              <a:rPr lang="en-US" dirty="0"/>
              <a:t>Neighborhood aggregation can be viewed as a center-surround filter.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Mathematically related to spectral graph convolutions (see </a:t>
            </a:r>
            <a:r>
              <a:rPr lang="en-US" dirty="0">
                <a:hlinkClick r:id="rId2"/>
              </a:rPr>
              <a:t>Bronstein et al., 2017</a:t>
            </a:r>
            <a:r>
              <a:rPr lang="en-US" dirty="0"/>
              <a:t>)</a:t>
            </a:r>
          </a:p>
        </p:txBody>
      </p:sp>
      <p:pic>
        <p:nvPicPr>
          <p:cNvPr id="6" name="pasted-image.tiff" descr="pasted-image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677" y="2134938"/>
            <a:ext cx="7315200" cy="17925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3217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Neighborhood Aggregation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1" y="2921002"/>
            <a:ext cx="8193959" cy="32641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81600" y="3124200"/>
            <a:ext cx="508000" cy="60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657344" y="2921002"/>
            <a:ext cx="5136897" cy="3096767"/>
            <a:chOff x="2350007" y="2190751"/>
            <a:chExt cx="3852673" cy="2322575"/>
          </a:xfrm>
        </p:grpSpPr>
        <p:sp>
          <p:nvSpPr>
            <p:cNvPr id="6" name="TextBox 5"/>
            <p:cNvSpPr txBox="1"/>
            <p:nvPr/>
          </p:nvSpPr>
          <p:spPr>
            <a:xfrm>
              <a:off x="3630167" y="327888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r>
                <a:rPr lang="en-US" sz="32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???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519927" y="2324863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r>
                <a:rPr lang="en-US" sz="32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516879" y="321792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r>
                <a:rPr lang="en-US" sz="32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458967" y="405612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r>
                <a:rPr lang="en-US" sz="32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50007" y="2190751"/>
              <a:ext cx="3316225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r>
                <a:rPr lang="en-US" sz="3200" b="1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what’s in the box!?</a:t>
              </a:r>
              <a:endParaRPr lang="en-US" sz="3200" b="1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</p:grp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524000" y="1466088"/>
            <a:ext cx="9144000" cy="5080000"/>
          </a:xfrm>
        </p:spPr>
        <p:txBody>
          <a:bodyPr>
            <a:normAutofit/>
          </a:bodyPr>
          <a:lstStyle/>
          <a:p>
            <a:r>
              <a:rPr lang="en-CA" sz="3467" dirty="0">
                <a:solidFill>
                  <a:schemeClr val="accent1"/>
                </a:solidFill>
              </a:rPr>
              <a:t>Key distinctions are in how different approaches aggregate information across the layers.</a:t>
            </a:r>
          </a:p>
        </p:txBody>
      </p:sp>
    </p:spTree>
    <p:extLst>
      <p:ext uri="{BB962C8B-B14F-4D97-AF65-F5344CB8AC3E}">
        <p14:creationId xmlns:p14="http://schemas.microsoft.com/office/powerpoint/2010/main" val="718911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Neighborhood Aggregation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1" y="2921002"/>
            <a:ext cx="8193959" cy="32641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81600" y="3124200"/>
            <a:ext cx="508000" cy="60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524000" y="1498601"/>
            <a:ext cx="8936736" cy="1422400"/>
          </a:xfrm>
          <a:prstGeom prst="rect">
            <a:avLst/>
          </a:prstGeom>
        </p:spPr>
        <p:txBody>
          <a:bodyPr vert="horz" lIns="121920" tIns="60960" rIns="121920" bIns="6096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itchFamily="2" charset="2"/>
              <a:buChar char="§"/>
              <a:defRPr lang="en-US" sz="2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4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0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n-US" sz="1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lang="en-US" sz="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200" b="1" dirty="0"/>
              <a:t>Basic approach: </a:t>
            </a:r>
            <a:r>
              <a:rPr lang="en-CA" sz="3200" dirty="0"/>
              <a:t>Average neighbor information and apply a neural network.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3702304" y="2624330"/>
            <a:ext cx="4267201" cy="2023871"/>
            <a:chOff x="1633727" y="1968247"/>
            <a:chExt cx="3200401" cy="1517903"/>
          </a:xfrm>
        </p:grpSpPr>
        <p:sp>
          <p:nvSpPr>
            <p:cNvPr id="16" name="TextBox 15"/>
            <p:cNvSpPr txBox="1"/>
            <p:nvPr/>
          </p:nvSpPr>
          <p:spPr>
            <a:xfrm>
              <a:off x="1633727" y="1968247"/>
              <a:ext cx="3200401" cy="9602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1) average messages from neighbors </a:t>
              </a: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>
              <a:off x="3733800" y="2800350"/>
              <a:ext cx="609600" cy="685800"/>
            </a:xfrm>
            <a:prstGeom prst="straightConnector1">
              <a:avLst/>
            </a:prstGeom>
            <a:ln w="79375"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4511040" y="4840224"/>
            <a:ext cx="4421633" cy="1653032"/>
            <a:chOff x="2240279" y="3630168"/>
            <a:chExt cx="3316225" cy="1239774"/>
          </a:xfrm>
        </p:grpSpPr>
        <p:sp>
          <p:nvSpPr>
            <p:cNvPr id="12" name="TextBox 11"/>
            <p:cNvSpPr txBox="1"/>
            <p:nvPr/>
          </p:nvSpPr>
          <p:spPr>
            <a:xfrm>
              <a:off x="2240279" y="4412743"/>
              <a:ext cx="3316225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r>
                <a:rPr lang="en-US" sz="3200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2) apply neural network</a:t>
              </a: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V="1">
              <a:off x="3419856" y="3630168"/>
              <a:ext cx="539496" cy="850392"/>
            </a:xfrm>
            <a:prstGeom prst="straightConnector1">
              <a:avLst/>
            </a:prstGeom>
            <a:ln w="79375"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908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4450080" y="3671928"/>
            <a:ext cx="4913376" cy="3261360"/>
            <a:chOff x="2194560" y="2919222"/>
            <a:chExt cx="3685032" cy="2446020"/>
          </a:xfrm>
        </p:grpSpPr>
        <p:sp>
          <p:nvSpPr>
            <p:cNvPr id="16" name="Rectangle 15"/>
            <p:cNvSpPr/>
            <p:nvPr/>
          </p:nvSpPr>
          <p:spPr>
            <a:xfrm>
              <a:off x="2194560" y="2919222"/>
              <a:ext cx="1819656" cy="1133856"/>
            </a:xfrm>
            <a:prstGeom prst="rect">
              <a:avLst/>
            </a:prstGeom>
            <a:solidFill>
              <a:schemeClr val="accent2">
                <a:alpha val="60000"/>
              </a:schemeClr>
            </a:solidFill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77896" y="4388280"/>
              <a:ext cx="2901696" cy="97696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average of neighbor’s previous layer </a:t>
              </a:r>
              <a:r>
                <a:rPr lang="en-US" sz="2400" dirty="0" err="1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embeddings</a:t>
              </a:r>
              <a:endParaRPr lang="en-US" sz="2400" i="1" dirty="0">
                <a:solidFill>
                  <a:schemeClr val="accent2"/>
                </a:solidFill>
                <a:latin typeface="Cambria Math" charset="0"/>
                <a:ea typeface="Cambria Math" charset="0"/>
                <a:cs typeface="Cambria Math" charset="0"/>
                <a:sym typeface="Open Sans"/>
              </a:endParaRP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flipH="1" flipV="1">
              <a:off x="3462528" y="4114038"/>
              <a:ext cx="697992" cy="357378"/>
            </a:xfrm>
            <a:prstGeom prst="straightConnector1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The Math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403600" y="6735701"/>
            <a:ext cx="5384800" cy="147699"/>
          </a:xfrm>
        </p:spPr>
        <p:txBody>
          <a:bodyPr/>
          <a:lstStyle/>
          <a:p>
            <a:r>
              <a:rPr lang="en-US"/>
              <a:t>Representation Learning on Networks, snap.stanford.edu/proj/embeddings-www, WWW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6721475"/>
            <a:ext cx="2133600" cy="161925"/>
          </a:xfrm>
        </p:spPr>
        <p:txBody>
          <a:bodyPr/>
          <a:lstStyle/>
          <a:p>
            <a:fld id="{4D267013-DFFC-4352-B274-32112D0CCE19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5232" y="1364489"/>
            <a:ext cx="8936736" cy="1422400"/>
          </a:xfrm>
        </p:spPr>
        <p:txBody>
          <a:bodyPr>
            <a:normAutofit/>
          </a:bodyPr>
          <a:lstStyle/>
          <a:p>
            <a:r>
              <a:rPr lang="en-CA" sz="3200" b="1" dirty="0"/>
              <a:t>Basic approach: </a:t>
            </a:r>
            <a:r>
              <a:rPr lang="en-CA" sz="3200" dirty="0"/>
              <a:t>Average neighbor messages and apply a neural network.</a:t>
            </a:r>
            <a:endParaRPr lang="en-US" sz="3200" dirty="0"/>
          </a:p>
        </p:txBody>
      </p:sp>
      <p:grpSp>
        <p:nvGrpSpPr>
          <p:cNvPr id="6" name="Group 5"/>
          <p:cNvGrpSpPr/>
          <p:nvPr/>
        </p:nvGrpSpPr>
        <p:grpSpPr>
          <a:xfrm>
            <a:off x="2005584" y="2413000"/>
            <a:ext cx="6280912" cy="1359512"/>
            <a:chOff x="361188" y="1975026"/>
            <a:chExt cx="4710684" cy="1019634"/>
          </a:xfrm>
        </p:grpSpPr>
        <p:sp>
          <p:nvSpPr>
            <p:cNvPr id="39" name="Rectangle 38"/>
            <p:cNvSpPr/>
            <p:nvPr/>
          </p:nvSpPr>
          <p:spPr>
            <a:xfrm>
              <a:off x="361188" y="2359152"/>
              <a:ext cx="1101852" cy="438912"/>
            </a:xfrm>
            <a:prstGeom prst="rect">
              <a:avLst/>
            </a:prstGeom>
            <a:solidFill>
              <a:schemeClr val="accent4">
                <a:alpha val="60000"/>
              </a:schemeClr>
            </a:solidFill>
            <a:ln w="2222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92808" y="1975026"/>
              <a:ext cx="3179064" cy="10196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accent4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Initial “layer 0” </a:t>
              </a:r>
              <a:r>
                <a:rPr lang="en-US" sz="2400" dirty="0" err="1">
                  <a:solidFill>
                    <a:schemeClr val="accent4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embeddings</a:t>
              </a:r>
              <a:r>
                <a:rPr lang="en-US" sz="2400" dirty="0">
                  <a:solidFill>
                    <a:schemeClr val="accent4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are equal to node features</a:t>
              </a:r>
              <a:endParaRPr lang="en-US" sz="2400" i="1" dirty="0">
                <a:solidFill>
                  <a:schemeClr val="accent4"/>
                </a:solidFill>
                <a:latin typeface="Cambria Math" charset="0"/>
                <a:ea typeface="Cambria Math" charset="0"/>
                <a:cs typeface="Cambria Math" charset="0"/>
                <a:sym typeface="Open Sans"/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>
              <a:off x="1527048" y="2432304"/>
              <a:ext cx="493776" cy="166878"/>
            </a:xfrm>
            <a:prstGeom prst="straightConnector1">
              <a:avLst/>
            </a:prstGeom>
            <a:ln w="1905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1568704" y="4074264"/>
            <a:ext cx="1828800" cy="2347976"/>
            <a:chOff x="33528" y="3220974"/>
            <a:chExt cx="1371600" cy="1760982"/>
          </a:xfrm>
        </p:grpSpPr>
        <p:sp>
          <p:nvSpPr>
            <p:cNvPr id="28" name="Rectangle 27"/>
            <p:cNvSpPr/>
            <p:nvPr/>
          </p:nvSpPr>
          <p:spPr>
            <a:xfrm>
              <a:off x="361188" y="3220974"/>
              <a:ext cx="443484" cy="408432"/>
            </a:xfrm>
            <a:prstGeom prst="rect">
              <a:avLst/>
            </a:prstGeom>
            <a:solidFill>
              <a:schemeClr val="accent3">
                <a:alpha val="60000"/>
              </a:schemeClr>
            </a:solidFill>
            <a:ln w="222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 flipH="1" flipV="1">
              <a:off x="573024" y="3656076"/>
              <a:ext cx="3048" cy="259080"/>
            </a:xfrm>
            <a:prstGeom prst="straightConnector1">
              <a:avLst/>
            </a:prstGeom>
            <a:ln w="1905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33528" y="3962322"/>
              <a:ext cx="1371600" cy="10196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400" dirty="0" err="1">
                  <a:solidFill>
                    <a:schemeClr val="accent3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kth</a:t>
              </a:r>
              <a:r>
                <a:rPr lang="en-US" sz="2400" dirty="0">
                  <a:solidFill>
                    <a:schemeClr val="accent3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layer embedding of </a:t>
              </a:r>
              <a:r>
                <a:rPr lang="en-US" sz="2400" i="1" dirty="0">
                  <a:solidFill>
                    <a:schemeClr val="accent3"/>
                  </a:solidFill>
                  <a:latin typeface="Cambria Math" charset="0"/>
                  <a:ea typeface="Cambria Math" charset="0"/>
                  <a:cs typeface="Cambria Math" charset="0"/>
                  <a:sym typeface="Open Sans"/>
                </a:rPr>
                <a:t>v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999232" y="4184904"/>
            <a:ext cx="2710688" cy="2656840"/>
            <a:chOff x="1115568" y="3266694"/>
            <a:chExt cx="2033016" cy="1992630"/>
          </a:xfrm>
        </p:grpSpPr>
        <p:sp>
          <p:nvSpPr>
            <p:cNvPr id="14" name="Rectangle 13"/>
            <p:cNvSpPr/>
            <p:nvPr/>
          </p:nvSpPr>
          <p:spPr>
            <a:xfrm>
              <a:off x="1115568" y="3266694"/>
              <a:ext cx="201168" cy="298704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H="1" flipV="1">
              <a:off x="1225296" y="3605022"/>
              <a:ext cx="813816" cy="72009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1176528" y="4239690"/>
              <a:ext cx="1972056" cy="10196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accent1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non-linearity (e.g., </a:t>
              </a:r>
              <a:r>
                <a:rPr lang="en-US" sz="2400" dirty="0" err="1">
                  <a:solidFill>
                    <a:schemeClr val="accent1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ReLU</a:t>
              </a:r>
              <a:r>
                <a:rPr lang="en-US" sz="2400" dirty="0">
                  <a:solidFill>
                    <a:schemeClr val="accent1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or </a:t>
              </a:r>
              <a:r>
                <a:rPr lang="en-US" sz="2400" dirty="0" err="1">
                  <a:solidFill>
                    <a:schemeClr val="accent1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tanh</a:t>
              </a:r>
              <a:r>
                <a:rPr lang="en-US" sz="2400" dirty="0">
                  <a:solidFill>
                    <a:schemeClr val="accent1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)</a:t>
              </a:r>
              <a:endParaRPr lang="en-US" sz="2400" i="1" dirty="0">
                <a:solidFill>
                  <a:schemeClr val="accent1"/>
                </a:solidFill>
                <a:latin typeface="Cambria Math" charset="0"/>
                <a:ea typeface="Cambria Math" charset="0"/>
                <a:cs typeface="Cambria Math" charset="0"/>
                <a:sym typeface="Open Sans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823200" y="2506472"/>
            <a:ext cx="2771648" cy="2235304"/>
            <a:chOff x="4724400" y="2045130"/>
            <a:chExt cx="2078736" cy="1676478"/>
          </a:xfrm>
        </p:grpSpPr>
        <p:sp>
          <p:nvSpPr>
            <p:cNvPr id="25" name="Rectangle 24"/>
            <p:cNvSpPr/>
            <p:nvPr/>
          </p:nvSpPr>
          <p:spPr>
            <a:xfrm>
              <a:off x="4724400" y="3136392"/>
              <a:ext cx="652272" cy="585216"/>
            </a:xfrm>
            <a:prstGeom prst="rect">
              <a:avLst/>
            </a:prstGeom>
            <a:solidFill>
              <a:schemeClr val="accent6">
                <a:alpha val="60000"/>
              </a:schemeClr>
            </a:solidFill>
            <a:ln w="2222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93208" y="2045130"/>
              <a:ext cx="1709928" cy="10196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accent6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previous layer embedding of </a:t>
              </a:r>
              <a:r>
                <a:rPr lang="en-US" sz="2400" i="1" dirty="0">
                  <a:solidFill>
                    <a:schemeClr val="accent6"/>
                  </a:solidFill>
                  <a:latin typeface="Cambria Math" charset="0"/>
                  <a:ea typeface="Cambria Math" charset="0"/>
                  <a:cs typeface="Cambria Math" charset="0"/>
                  <a:sym typeface="Open Sans"/>
                </a:rPr>
                <a:t>v</a:t>
              </a: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H="1">
              <a:off x="4965192" y="2660904"/>
              <a:ext cx="475488" cy="412164"/>
            </a:xfrm>
            <a:prstGeom prst="straightConnector1">
              <a:avLst/>
            </a:prstGeom>
            <a:ln w="190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6064" y="2959220"/>
            <a:ext cx="8607552" cy="211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3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AF512-27B2-4118-B044-5346C2A5A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neural networks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9075A-8530-49F0-9010-0D2E04C18D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84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Training the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20</a:t>
            </a:fld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2646444"/>
            <a:ext cx="3858053" cy="2745153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3872320" y="4020675"/>
            <a:ext cx="5373280" cy="2659525"/>
            <a:chOff x="1761240" y="2818873"/>
            <a:chExt cx="4029960" cy="1994644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72921" y="2818873"/>
              <a:ext cx="393700" cy="238292"/>
            </a:xfrm>
            <a:prstGeom prst="rect">
              <a:avLst/>
            </a:prstGeom>
          </p:spPr>
        </p:pic>
        <p:grpSp>
          <p:nvGrpSpPr>
            <p:cNvPr id="22" name="Group 21"/>
            <p:cNvGrpSpPr/>
            <p:nvPr/>
          </p:nvGrpSpPr>
          <p:grpSpPr>
            <a:xfrm>
              <a:off x="1761240" y="3129699"/>
              <a:ext cx="4029960" cy="1683818"/>
              <a:chOff x="1761240" y="3129699"/>
              <a:chExt cx="4029960" cy="1683818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1761240" y="3959436"/>
                <a:ext cx="4029960" cy="8540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rtlCol="0" anchor="t" anchorCtr="0">
                <a:noAutofit/>
              </a:bodyPr>
              <a:lstStyle/>
              <a:p>
                <a:pPr algn="ctr"/>
                <a:r>
                  <a:rPr lang="en-US" sz="2667" b="1" dirty="0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Need to define a loss function on the </a:t>
                </a:r>
                <a:r>
                  <a:rPr lang="en-US" sz="2667" b="1" dirty="0" err="1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embeddings</a:t>
                </a:r>
                <a:r>
                  <a:rPr lang="en-US" sz="2667" b="1" dirty="0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, </a:t>
                </a:r>
                <a:r>
                  <a:rPr lang="en-US" sz="2667" b="1" dirty="0">
                    <a:latin typeface="Apple Chancery" charset="0"/>
                    <a:ea typeface="Apple Chancery" charset="0"/>
                    <a:cs typeface="Apple Chancery" charset="0"/>
                    <a:sym typeface="Open Sans"/>
                  </a:rPr>
                  <a:t>L(</a:t>
                </a:r>
                <a:r>
                  <a:rPr lang="en-US" sz="2667" b="1" dirty="0" err="1">
                    <a:latin typeface="Cambria Math" charset="0"/>
                    <a:ea typeface="Cambria Math" charset="0"/>
                    <a:cs typeface="Cambria Math" charset="0"/>
                    <a:sym typeface="Open Sans"/>
                  </a:rPr>
                  <a:t>z</a:t>
                </a:r>
                <a:r>
                  <a:rPr lang="en-US" sz="2667" b="1" baseline="-25000" dirty="0" err="1">
                    <a:latin typeface="Cambria Math" charset="0"/>
                    <a:ea typeface="Cambria Math" charset="0"/>
                    <a:cs typeface="Cambria Math" charset="0"/>
                    <a:sym typeface="Open Sans"/>
                  </a:rPr>
                  <a:t>u</a:t>
                </a:r>
                <a:r>
                  <a:rPr lang="en-US" sz="2667" b="1" dirty="0">
                    <a:latin typeface="Apple Chancery" charset="0"/>
                    <a:ea typeface="Apple Chancery" charset="0"/>
                    <a:cs typeface="Apple Chancery" charset="0"/>
                    <a:sym typeface="Open Sans"/>
                  </a:rPr>
                  <a:t>)!</a:t>
                </a:r>
              </a:p>
            </p:txBody>
          </p:sp>
          <p:cxnSp>
            <p:nvCxnSpPr>
              <p:cNvPr id="27" name="Straight Arrow Connector 26"/>
              <p:cNvCxnSpPr/>
              <p:nvPr/>
            </p:nvCxnSpPr>
            <p:spPr>
              <a:xfrm flipH="1" flipV="1">
                <a:off x="2960016" y="3129699"/>
                <a:ext cx="471341" cy="829559"/>
              </a:xfrm>
              <a:prstGeom prst="straightConnector1">
                <a:avLst/>
              </a:prstGeom>
              <a:ln w="50800">
                <a:solidFill>
                  <a:schemeClr val="accent1">
                    <a:shade val="95000"/>
                    <a:satMod val="105000"/>
                    <a:alpha val="49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2906" y="2834206"/>
            <a:ext cx="2527431" cy="2557391"/>
          </a:xfrm>
          <a:prstGeom prst="rect">
            <a:avLst/>
          </a:prstGeom>
        </p:spPr>
      </p:pic>
      <p:sp>
        <p:nvSpPr>
          <p:cNvPr id="29" name="Content Placeholder 2"/>
          <p:cNvSpPr txBox="1">
            <a:spLocks/>
          </p:cNvSpPr>
          <p:nvPr/>
        </p:nvSpPr>
        <p:spPr>
          <a:xfrm>
            <a:off x="1524000" y="1498601"/>
            <a:ext cx="8936736" cy="1422400"/>
          </a:xfrm>
          <a:prstGeom prst="rect">
            <a:avLst/>
          </a:prstGeom>
        </p:spPr>
        <p:txBody>
          <a:bodyPr vert="horz" lIns="121920" tIns="60960" rIns="121920" bIns="6096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itchFamily="2" charset="2"/>
              <a:buChar char="§"/>
              <a:defRPr lang="en-US" sz="2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4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0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n-US" sz="1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lang="en-US" sz="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200" b="1" dirty="0">
                <a:solidFill>
                  <a:schemeClr val="accent2"/>
                </a:solidFill>
              </a:rPr>
              <a:t>How do we train the model to generate “high-quality” </a:t>
            </a:r>
            <a:r>
              <a:rPr lang="en-CA" sz="3200" b="1" dirty="0" err="1">
                <a:solidFill>
                  <a:schemeClr val="accent2"/>
                </a:solidFill>
              </a:rPr>
              <a:t>embeddings</a:t>
            </a:r>
            <a:r>
              <a:rPr lang="en-CA" sz="3200" b="1" dirty="0">
                <a:solidFill>
                  <a:schemeClr val="accent2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37306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873504" y="3617493"/>
            <a:ext cx="1381760" cy="552171"/>
          </a:xfrm>
          <a:prstGeom prst="rect">
            <a:avLst/>
          </a:prstGeom>
          <a:solidFill>
            <a:schemeClr val="accent2">
              <a:alpha val="6000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Rectangle 16"/>
          <p:cNvSpPr/>
          <p:nvPr/>
        </p:nvSpPr>
        <p:spPr>
          <a:xfrm>
            <a:off x="3291840" y="2621280"/>
            <a:ext cx="585216" cy="585216"/>
          </a:xfrm>
          <a:prstGeom prst="rect">
            <a:avLst/>
          </a:prstGeom>
          <a:solidFill>
            <a:schemeClr val="accent1">
              <a:alpha val="60000"/>
            </a:schemeClr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9" name="Rectangle 18"/>
          <p:cNvSpPr/>
          <p:nvPr/>
        </p:nvSpPr>
        <p:spPr>
          <a:xfrm>
            <a:off x="6400800" y="2621280"/>
            <a:ext cx="548640" cy="560832"/>
          </a:xfrm>
          <a:prstGeom prst="rect">
            <a:avLst/>
          </a:prstGeom>
          <a:solidFill>
            <a:schemeClr val="accent1">
              <a:alpha val="60000"/>
            </a:schemeClr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Training the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4241800"/>
            <a:ext cx="8867648" cy="2468501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accent2"/>
                </a:solidFill>
              </a:rPr>
              <a:t>After K-layers of neighborhood aggregation, we get output </a:t>
            </a:r>
            <a:r>
              <a:rPr lang="en-CA" dirty="0" err="1">
                <a:solidFill>
                  <a:schemeClr val="accent2"/>
                </a:solidFill>
              </a:rPr>
              <a:t>embeddings</a:t>
            </a:r>
            <a:r>
              <a:rPr lang="en-CA" dirty="0">
                <a:solidFill>
                  <a:schemeClr val="accent2"/>
                </a:solidFill>
              </a:rPr>
              <a:t> for each node.</a:t>
            </a:r>
          </a:p>
          <a:p>
            <a:r>
              <a:rPr lang="en-CA" b="1" dirty="0"/>
              <a:t>We can feed these </a:t>
            </a:r>
            <a:r>
              <a:rPr lang="en-CA" b="1" dirty="0" err="1"/>
              <a:t>embeddings</a:t>
            </a:r>
            <a:r>
              <a:rPr lang="en-CA" b="1" dirty="0"/>
              <a:t> into any loss function</a:t>
            </a:r>
            <a:r>
              <a:rPr lang="en-CA" dirty="0"/>
              <a:t> and run stochastic gradient descent to train the </a:t>
            </a:r>
            <a:r>
              <a:rPr lang="en-CA" dirty="0">
                <a:solidFill>
                  <a:schemeClr val="accent1"/>
                </a:solidFill>
              </a:rPr>
              <a:t>aggregation parameters.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55008" y="1292248"/>
            <a:ext cx="2987040" cy="86868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trainable matrices (i.e., what we learn) </a:t>
            </a:r>
            <a:endParaRPr lang="en-US" sz="2400" i="1" dirty="0">
              <a:solidFill>
                <a:schemeClr val="accent1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3730752" y="2121408"/>
            <a:ext cx="1072896" cy="41452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364480" y="2121408"/>
            <a:ext cx="1219200" cy="41452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3348736" y="3921760"/>
            <a:ext cx="516128" cy="28448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184" y="1701801"/>
            <a:ext cx="8814816" cy="240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3130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Training the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600200"/>
            <a:ext cx="8867648" cy="5110101"/>
          </a:xfrm>
        </p:spPr>
        <p:txBody>
          <a:bodyPr>
            <a:normAutofit/>
          </a:bodyPr>
          <a:lstStyle/>
          <a:p>
            <a:r>
              <a:rPr lang="en-US" sz="3200" dirty="0"/>
              <a:t>Train in an </a:t>
            </a:r>
            <a:r>
              <a:rPr lang="en-US" sz="3200" b="1" dirty="0"/>
              <a:t>unsupervised manner </a:t>
            </a:r>
            <a:r>
              <a:rPr lang="en-US" sz="3200" dirty="0"/>
              <a:t>using only the graph structure.</a:t>
            </a:r>
          </a:p>
          <a:p>
            <a:r>
              <a:rPr lang="en-US" sz="3200" dirty="0"/>
              <a:t>Unsupervised loss function can be anything from the last section, e.g., based on</a:t>
            </a:r>
          </a:p>
          <a:p>
            <a:pPr lvl="1"/>
            <a:r>
              <a:rPr lang="en-US" sz="2667" dirty="0">
                <a:solidFill>
                  <a:schemeClr val="accent2"/>
                </a:solidFill>
              </a:rPr>
              <a:t>Random walks (node2vec, </a:t>
            </a:r>
            <a:r>
              <a:rPr lang="en-US" sz="2667" dirty="0" err="1">
                <a:solidFill>
                  <a:schemeClr val="accent2"/>
                </a:solidFill>
              </a:rPr>
              <a:t>DeepWalk</a:t>
            </a:r>
            <a:r>
              <a:rPr lang="en-US" sz="2667" dirty="0">
                <a:solidFill>
                  <a:schemeClr val="accent2"/>
                </a:solidFill>
              </a:rPr>
              <a:t>)</a:t>
            </a:r>
          </a:p>
          <a:p>
            <a:pPr lvl="1"/>
            <a:r>
              <a:rPr lang="en-US" sz="2667" dirty="0">
                <a:solidFill>
                  <a:schemeClr val="accent2"/>
                </a:solidFill>
              </a:rPr>
              <a:t>Graph factorization</a:t>
            </a:r>
          </a:p>
          <a:p>
            <a:pPr lvl="1"/>
            <a:r>
              <a:rPr lang="en-US" sz="2667" dirty="0">
                <a:solidFill>
                  <a:schemeClr val="accent2"/>
                </a:solidFill>
              </a:rPr>
              <a:t>i.e., train the model so that “similar” nodes have similar </a:t>
            </a:r>
            <a:r>
              <a:rPr lang="en-US" sz="2667" dirty="0" err="1">
                <a:solidFill>
                  <a:schemeClr val="accent2"/>
                </a:solidFill>
              </a:rPr>
              <a:t>embeddings</a:t>
            </a:r>
            <a:r>
              <a:rPr lang="en-US" sz="2667" dirty="0">
                <a:solidFill>
                  <a:schemeClr val="accent2"/>
                </a:solidFill>
              </a:rPr>
              <a:t>.</a:t>
            </a:r>
            <a:endParaRPr lang="en-US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89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Training the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5289" y="1478494"/>
            <a:ext cx="8867648" cy="5110101"/>
          </a:xfrm>
        </p:spPr>
        <p:txBody>
          <a:bodyPr>
            <a:normAutofit/>
          </a:bodyPr>
          <a:lstStyle/>
          <a:p>
            <a:r>
              <a:rPr lang="en-US" sz="3200" b="1" dirty="0"/>
              <a:t>Alternative</a:t>
            </a:r>
            <a:r>
              <a:rPr lang="en-US" sz="3200" dirty="0"/>
              <a:t>: Directly train the model for a supervised task (e.g., node classification):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578" y="3766468"/>
            <a:ext cx="2306685" cy="2604323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6835" y="2717801"/>
            <a:ext cx="3441829" cy="3482628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2117890" y="2847681"/>
            <a:ext cx="4841185" cy="1424676"/>
            <a:chOff x="445417" y="2135760"/>
            <a:chExt cx="3630889" cy="1068507"/>
          </a:xfrm>
        </p:grpSpPr>
        <p:sp>
          <p:nvSpPr>
            <p:cNvPr id="45" name="TextBox 44"/>
            <p:cNvSpPr txBox="1"/>
            <p:nvPr/>
          </p:nvSpPr>
          <p:spPr>
            <a:xfrm>
              <a:off x="445417" y="2237883"/>
              <a:ext cx="1234126" cy="6372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400" b="1" dirty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Human or bot?</a:t>
              </a:r>
              <a:endParaRPr lang="en-US" sz="2400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3466706" y="2619670"/>
              <a:ext cx="609600" cy="584597"/>
            </a:xfrm>
            <a:prstGeom prst="ellipse">
              <a:avLst/>
            </a:prstGeom>
            <a:noFill/>
            <a:ln w="44450">
              <a:solidFill>
                <a:schemeClr val="accent2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511458" y="2135760"/>
              <a:ext cx="1234126" cy="4707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400" b="1" dirty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Human or bot?</a:t>
              </a:r>
              <a:endParaRPr lang="en-US" sz="2400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</p:grpSp>
      <p:sp>
        <p:nvSpPr>
          <p:cNvPr id="50" name="Rectangle 49"/>
          <p:cNvSpPr/>
          <p:nvPr/>
        </p:nvSpPr>
        <p:spPr>
          <a:xfrm>
            <a:off x="6604000" y="5969001"/>
            <a:ext cx="1828800" cy="4017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1" name="TextBox 50"/>
          <p:cNvSpPr txBox="1"/>
          <p:nvPr/>
        </p:nvSpPr>
        <p:spPr>
          <a:xfrm>
            <a:off x="5354949" y="5544798"/>
            <a:ext cx="4165600" cy="85070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667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e.g., an online social network </a:t>
            </a:r>
          </a:p>
        </p:txBody>
      </p:sp>
    </p:spTree>
    <p:extLst>
      <p:ext uri="{BB962C8B-B14F-4D97-AF65-F5344CB8AC3E}">
        <p14:creationId xmlns:p14="http://schemas.microsoft.com/office/powerpoint/2010/main" val="830648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Training the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5289" y="1478494"/>
            <a:ext cx="8867648" cy="5110101"/>
          </a:xfrm>
        </p:spPr>
        <p:txBody>
          <a:bodyPr>
            <a:normAutofit/>
          </a:bodyPr>
          <a:lstStyle/>
          <a:p>
            <a:r>
              <a:rPr lang="en-US" sz="3200" b="1" dirty="0"/>
              <a:t>Alternative</a:t>
            </a:r>
            <a:r>
              <a:rPr lang="en-US" sz="3200" dirty="0"/>
              <a:t>: Directly train the model for a supervised task (e.g., node classification):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570" y="3474173"/>
            <a:ext cx="6952229" cy="73113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711725" y="3530600"/>
            <a:ext cx="368275" cy="387933"/>
          </a:xfrm>
          <a:prstGeom prst="rect">
            <a:avLst/>
          </a:prstGeom>
          <a:solidFill>
            <a:schemeClr val="accent1">
              <a:alpha val="60000"/>
            </a:schemeClr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extBox 9"/>
          <p:cNvSpPr txBox="1"/>
          <p:nvPr/>
        </p:nvSpPr>
        <p:spPr>
          <a:xfrm>
            <a:off x="3917714" y="4848866"/>
            <a:ext cx="2820625" cy="119309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400" dirty="0">
                <a:solidFill>
                  <a:schemeClr val="accent4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output node embedding</a:t>
            </a:r>
            <a:endParaRPr lang="en-US" sz="2400" i="1" dirty="0">
              <a:solidFill>
                <a:schemeClr val="accent4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806735" y="3529437"/>
            <a:ext cx="345440" cy="423672"/>
          </a:xfrm>
          <a:prstGeom prst="rect">
            <a:avLst/>
          </a:prstGeom>
          <a:solidFill>
            <a:schemeClr val="accent1">
              <a:alpha val="60000"/>
            </a:schemeClr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8034781" y="4084948"/>
            <a:ext cx="892404" cy="130718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6325387" y="3481632"/>
            <a:ext cx="221216" cy="401633"/>
          </a:xfrm>
          <a:prstGeom prst="rect">
            <a:avLst/>
          </a:prstGeom>
          <a:solidFill>
            <a:schemeClr val="accent2">
              <a:alpha val="6000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6589338" y="3217683"/>
            <a:ext cx="1872791" cy="263951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10096107" y="3506772"/>
            <a:ext cx="226244" cy="364504"/>
          </a:xfrm>
          <a:prstGeom prst="rect">
            <a:avLst/>
          </a:prstGeom>
          <a:solidFill>
            <a:schemeClr val="accent2">
              <a:alpha val="6000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9869864" y="3179975"/>
            <a:ext cx="251381" cy="21367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147188" y="2548244"/>
            <a:ext cx="2175256" cy="86637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classification weights</a:t>
            </a:r>
            <a:endParaRPr lang="en-US" sz="2400" i="1" dirty="0">
              <a:solidFill>
                <a:schemeClr val="accent2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872" y="3977159"/>
            <a:ext cx="2306685" cy="2604323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 flipV="1">
            <a:off x="5332430" y="3959257"/>
            <a:ext cx="4311191" cy="955248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5950409" y="3534002"/>
            <a:ext cx="312131" cy="401633"/>
          </a:xfrm>
          <a:prstGeom prst="rect">
            <a:avLst/>
          </a:prstGeom>
          <a:solidFill>
            <a:schemeClr val="accent4">
              <a:alpha val="6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0" name="Rectangle 29"/>
          <p:cNvSpPr/>
          <p:nvPr/>
        </p:nvSpPr>
        <p:spPr>
          <a:xfrm>
            <a:off x="9710657" y="3548666"/>
            <a:ext cx="312131" cy="401633"/>
          </a:xfrm>
          <a:prstGeom prst="rect">
            <a:avLst/>
          </a:prstGeom>
          <a:solidFill>
            <a:schemeClr val="accent4">
              <a:alpha val="6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1" name="TextBox 30"/>
          <p:cNvSpPr txBox="1"/>
          <p:nvPr/>
        </p:nvSpPr>
        <p:spPr>
          <a:xfrm>
            <a:off x="7685000" y="5369825"/>
            <a:ext cx="2820625" cy="119309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node class label</a:t>
            </a:r>
            <a:endParaRPr lang="en-US" sz="2400" i="1" dirty="0">
              <a:solidFill>
                <a:schemeClr val="accent1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H="1" flipV="1">
            <a:off x="4980495" y="4034675"/>
            <a:ext cx="3808429" cy="142030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5183695" y="4022103"/>
            <a:ext cx="814895" cy="881928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 flipV="1">
            <a:off x="2994581" y="4185502"/>
            <a:ext cx="2002672" cy="720625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54491" y="3172380"/>
            <a:ext cx="1645501" cy="84972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Human or bot?</a:t>
            </a:r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009866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Overview of Model Design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2384266"/>
            <a:ext cx="3858053" cy="27451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906" y="2572029"/>
            <a:ext cx="2527431" cy="2557391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4697165" y="1462804"/>
            <a:ext cx="4902464" cy="3363721"/>
            <a:chOff x="2379874" y="1097102"/>
            <a:chExt cx="3676848" cy="2522791"/>
          </a:xfrm>
        </p:grpSpPr>
        <p:sp>
          <p:nvSpPr>
            <p:cNvPr id="7" name="TextBox 6"/>
            <p:cNvSpPr txBox="1"/>
            <p:nvPr/>
          </p:nvSpPr>
          <p:spPr>
            <a:xfrm>
              <a:off x="2379874" y="1097102"/>
              <a:ext cx="3676848" cy="7338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667" b="1" dirty="0"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1) Define a neighborhood aggregation function.</a:t>
              </a:r>
            </a:p>
          </p:txBody>
        </p:sp>
        <p:cxnSp>
          <p:nvCxnSpPr>
            <p:cNvPr id="8" name="Straight Arrow Connector 7"/>
            <p:cNvCxnSpPr>
              <a:stCxn id="7" idx="2"/>
            </p:cNvCxnSpPr>
            <p:nvPr/>
          </p:nvCxnSpPr>
          <p:spPr>
            <a:xfrm>
              <a:off x="4218298" y="1830960"/>
              <a:ext cx="1051286" cy="176949"/>
            </a:xfrm>
            <a:prstGeom prst="straightConnector1">
              <a:avLst/>
            </a:prstGeom>
            <a:ln w="50800">
              <a:solidFill>
                <a:schemeClr val="accent1">
                  <a:shade val="95000"/>
                  <a:satMod val="105000"/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7" idx="2"/>
            </p:cNvCxnSpPr>
            <p:nvPr/>
          </p:nvCxnSpPr>
          <p:spPr>
            <a:xfrm flipH="1">
              <a:off x="3822400" y="1830960"/>
              <a:ext cx="395898" cy="830329"/>
            </a:xfrm>
            <a:prstGeom prst="straightConnector1">
              <a:avLst/>
            </a:prstGeom>
            <a:ln w="50800">
              <a:solidFill>
                <a:schemeClr val="accent1">
                  <a:shade val="95000"/>
                  <a:satMod val="105000"/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4217955" y="1840546"/>
              <a:ext cx="1155323" cy="996922"/>
            </a:xfrm>
            <a:prstGeom prst="straightConnector1">
              <a:avLst/>
            </a:prstGeom>
            <a:ln w="50800">
              <a:solidFill>
                <a:schemeClr val="accent1">
                  <a:shade val="95000"/>
                  <a:satMod val="105000"/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4210099" y="1832691"/>
              <a:ext cx="1125472" cy="1787202"/>
            </a:xfrm>
            <a:prstGeom prst="straightConnector1">
              <a:avLst/>
            </a:prstGeom>
            <a:ln w="50800">
              <a:solidFill>
                <a:schemeClr val="accent1">
                  <a:shade val="95000"/>
                  <a:satMod val="105000"/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3872320" y="3758498"/>
            <a:ext cx="4902464" cy="2499229"/>
            <a:chOff x="1761240" y="2818873"/>
            <a:chExt cx="3676848" cy="1874422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2921" y="2818873"/>
              <a:ext cx="393700" cy="238292"/>
            </a:xfrm>
            <a:prstGeom prst="rect">
              <a:avLst/>
            </a:prstGeom>
          </p:spPr>
        </p:pic>
        <p:grpSp>
          <p:nvGrpSpPr>
            <p:cNvPr id="27" name="Group 26"/>
            <p:cNvGrpSpPr/>
            <p:nvPr/>
          </p:nvGrpSpPr>
          <p:grpSpPr>
            <a:xfrm>
              <a:off x="1761240" y="3129699"/>
              <a:ext cx="3676848" cy="1563596"/>
              <a:chOff x="1761240" y="3129699"/>
              <a:chExt cx="3676848" cy="1563596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1761240" y="3959437"/>
                <a:ext cx="3676848" cy="7338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rtlCol="0" anchor="t" anchorCtr="0">
                <a:noAutofit/>
              </a:bodyPr>
              <a:lstStyle/>
              <a:p>
                <a:pPr algn="ctr"/>
                <a:r>
                  <a:rPr lang="en-US" sz="2667" b="1" dirty="0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2) Define a loss function on the </a:t>
                </a:r>
                <a:r>
                  <a:rPr lang="en-US" sz="2667" b="1" dirty="0" err="1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embeddings</a:t>
                </a:r>
                <a:r>
                  <a:rPr lang="en-US" sz="2667" b="1" dirty="0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, </a:t>
                </a:r>
                <a:r>
                  <a:rPr lang="en-US" sz="2667" b="1" dirty="0">
                    <a:latin typeface="Apple Chancery" charset="0"/>
                    <a:ea typeface="Apple Chancery" charset="0"/>
                    <a:cs typeface="Apple Chancery" charset="0"/>
                    <a:sym typeface="Open Sans"/>
                  </a:rPr>
                  <a:t>L(</a:t>
                </a:r>
                <a:r>
                  <a:rPr lang="en-US" sz="2667" b="1" dirty="0" err="1">
                    <a:latin typeface="Cambria Math" charset="0"/>
                    <a:ea typeface="Cambria Math" charset="0"/>
                    <a:cs typeface="Cambria Math" charset="0"/>
                    <a:sym typeface="Open Sans"/>
                  </a:rPr>
                  <a:t>z</a:t>
                </a:r>
                <a:r>
                  <a:rPr lang="en-US" sz="2667" b="1" baseline="-25000" dirty="0" err="1">
                    <a:latin typeface="Cambria Math" charset="0"/>
                    <a:ea typeface="Cambria Math" charset="0"/>
                    <a:cs typeface="Cambria Math" charset="0"/>
                    <a:sym typeface="Open Sans"/>
                  </a:rPr>
                  <a:t>u</a:t>
                </a:r>
                <a:r>
                  <a:rPr lang="en-US" sz="2667" b="1" dirty="0">
                    <a:latin typeface="Apple Chancery" charset="0"/>
                    <a:ea typeface="Apple Chancery" charset="0"/>
                    <a:cs typeface="Apple Chancery" charset="0"/>
                    <a:sym typeface="Open Sans"/>
                  </a:rPr>
                  <a:t>)</a:t>
                </a: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 flipH="1" flipV="1">
                <a:off x="2960016" y="3129699"/>
                <a:ext cx="471341" cy="829559"/>
              </a:xfrm>
              <a:prstGeom prst="straightConnector1">
                <a:avLst/>
              </a:prstGeom>
              <a:ln w="50800">
                <a:solidFill>
                  <a:schemeClr val="accent1">
                    <a:shade val="95000"/>
                    <a:satMod val="105000"/>
                    <a:alpha val="49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31656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Overview of Model Design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470" y="1563542"/>
            <a:ext cx="2527431" cy="25573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066" y="4300499"/>
            <a:ext cx="6830789" cy="2191776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2540001" y="4300499"/>
            <a:ext cx="7091052" cy="233597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1" name="TextBox 20"/>
          <p:cNvSpPr txBox="1"/>
          <p:nvPr/>
        </p:nvSpPr>
        <p:spPr>
          <a:xfrm>
            <a:off x="4783577" y="2076596"/>
            <a:ext cx="5617331" cy="91484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667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3) Train on a set of nodes, i.e., a batch of compute graphs</a:t>
            </a:r>
            <a:endParaRPr lang="en-US" sz="2667" b="1" dirty="0">
              <a:latin typeface="Apple Chancery" charset="0"/>
              <a:ea typeface="Apple Chancery" charset="0"/>
              <a:cs typeface="Apple Chancery" charset="0"/>
              <a:sym typeface="Open Sans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6032911" y="2991439"/>
            <a:ext cx="983773" cy="1159816"/>
          </a:xfrm>
          <a:prstGeom prst="straightConnector1">
            <a:avLst/>
          </a:prstGeom>
          <a:ln w="50800">
            <a:solidFill>
              <a:schemeClr val="accent1">
                <a:shade val="95000"/>
                <a:satMod val="105000"/>
                <a:alpha val="4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>
            <a:spLocks noChangeAspect="1"/>
          </p:cNvSpPr>
          <p:nvPr/>
        </p:nvSpPr>
        <p:spPr>
          <a:xfrm>
            <a:off x="2492864" y="2242272"/>
            <a:ext cx="365760" cy="365445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3588468" y="1540499"/>
            <a:ext cx="365760" cy="365445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3942497" y="2334446"/>
            <a:ext cx="365760" cy="365445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8349987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Overview of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470" y="1563542"/>
            <a:ext cx="2527431" cy="255739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4067140" y="1837784"/>
            <a:ext cx="5617331" cy="91484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667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4) Generate </a:t>
            </a:r>
            <a:r>
              <a:rPr lang="en-US" sz="2667" b="1" dirty="0" err="1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embeddings</a:t>
            </a:r>
            <a:r>
              <a:rPr lang="en-US" sz="2667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 for nodes as needed</a:t>
            </a:r>
            <a:endParaRPr lang="en-US" sz="2667" b="1" dirty="0">
              <a:latin typeface="Apple Chancery" charset="0"/>
              <a:ea typeface="Apple Chancery" charset="0"/>
              <a:cs typeface="Apple Chancery" charset="0"/>
              <a:sym typeface="Open Sans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5898038" y="2802903"/>
            <a:ext cx="389641" cy="1483151"/>
          </a:xfrm>
          <a:prstGeom prst="straightConnector1">
            <a:avLst/>
          </a:prstGeom>
          <a:ln w="50800">
            <a:solidFill>
              <a:schemeClr val="accent1">
                <a:shade val="95000"/>
                <a:satMod val="105000"/>
                <a:alpha val="4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1117" y="4675294"/>
            <a:ext cx="8772084" cy="1531593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1625913" y="4633867"/>
            <a:ext cx="8949179" cy="174153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12" name="Group 11"/>
          <p:cNvGrpSpPr/>
          <p:nvPr/>
        </p:nvGrpSpPr>
        <p:grpSpPr>
          <a:xfrm>
            <a:off x="6290730" y="2880431"/>
            <a:ext cx="4299671" cy="3444692"/>
            <a:chOff x="3575047" y="2160323"/>
            <a:chExt cx="3224753" cy="2583519"/>
          </a:xfrm>
        </p:grpSpPr>
        <p:sp>
          <p:nvSpPr>
            <p:cNvPr id="18" name="TextBox 17"/>
            <p:cNvSpPr txBox="1"/>
            <p:nvPr/>
          </p:nvSpPr>
          <p:spPr>
            <a:xfrm>
              <a:off x="3575047" y="2160323"/>
              <a:ext cx="3224753" cy="6861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667" b="1" dirty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Even for nodes we never trained on!!!!</a:t>
              </a:r>
              <a:endParaRPr lang="en-US" sz="2667" b="1" dirty="0">
                <a:solidFill>
                  <a:schemeClr val="accent2"/>
                </a:solidFill>
                <a:latin typeface="Apple Chancery" charset="0"/>
                <a:ea typeface="Apple Chancery" charset="0"/>
                <a:cs typeface="Apple Chancery" charset="0"/>
                <a:sym typeface="Open Sans"/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3864989" y="3518802"/>
              <a:ext cx="2854476" cy="1225040"/>
            </a:xfrm>
            <a:prstGeom prst="round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accent2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5092047" y="2782478"/>
              <a:ext cx="190754" cy="679763"/>
            </a:xfrm>
            <a:prstGeom prst="straightConnector1">
              <a:avLst/>
            </a:prstGeom>
            <a:ln w="50800">
              <a:solidFill>
                <a:schemeClr val="accent2"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83076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Inductive Capability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122" y="3733800"/>
            <a:ext cx="8858879" cy="27117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2698" y="4697429"/>
            <a:ext cx="669413" cy="3640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8773" y="4704403"/>
            <a:ext cx="547627" cy="3948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511431" y="1548220"/>
            <a:ext cx="8867648" cy="2468501"/>
          </a:xfrm>
          <a:prstGeom prst="rect">
            <a:avLst/>
          </a:prstGeom>
        </p:spPr>
        <p:txBody>
          <a:bodyPr vert="horz" lIns="121920" tIns="60960" rIns="121920" bIns="6096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itchFamily="2" charset="2"/>
              <a:buChar char="§"/>
              <a:defRPr lang="en-US" sz="2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4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0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n-US" sz="1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lang="en-US" sz="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733" dirty="0">
                <a:solidFill>
                  <a:schemeClr val="accent2"/>
                </a:solidFill>
              </a:rPr>
              <a:t>The same aggregation parameters are shared for all nodes.</a:t>
            </a:r>
          </a:p>
          <a:p>
            <a:r>
              <a:rPr lang="en-CA" sz="3733" dirty="0"/>
              <a:t>The number of model parameters is </a:t>
            </a:r>
            <a:r>
              <a:rPr lang="en-CA" sz="3733" dirty="0" err="1"/>
              <a:t>sublinear</a:t>
            </a:r>
            <a:r>
              <a:rPr lang="en-CA" sz="3733" dirty="0"/>
              <a:t> in </a:t>
            </a:r>
            <a:r>
              <a:rPr lang="en-CA" sz="3733" dirty="0">
                <a:latin typeface="Cambria Math" charset="0"/>
                <a:ea typeface="Cambria Math" charset="0"/>
                <a:cs typeface="Cambria Math" charset="0"/>
              </a:rPr>
              <a:t>|V| </a:t>
            </a:r>
            <a:r>
              <a:rPr lang="en-CA" sz="3733" dirty="0"/>
              <a:t>and we can generalize to unseen nodes!</a:t>
            </a:r>
            <a:r>
              <a:rPr lang="en-CA" sz="3733" b="1" dirty="0"/>
              <a:t> </a:t>
            </a:r>
            <a:endParaRPr lang="en-CA" sz="3733" dirty="0"/>
          </a:p>
        </p:txBody>
      </p:sp>
    </p:spTree>
    <p:extLst>
      <p:ext uri="{BB962C8B-B14F-4D97-AF65-F5344CB8AC3E}">
        <p14:creationId xmlns:p14="http://schemas.microsoft.com/office/powerpoint/2010/main" val="3159095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Rectangle"/>
          <p:cNvSpPr/>
          <p:nvPr/>
        </p:nvSpPr>
        <p:spPr>
          <a:xfrm>
            <a:off x="6519279" y="1694173"/>
            <a:ext cx="3540439" cy="3206355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</p:spPr>
        <p:txBody>
          <a:bodyPr lIns="35719" tIns="35719" rIns="35719" bIns="35719" anchor="ctr"/>
          <a:lstStyle/>
          <a:p>
            <a:endParaRPr sz="1265"/>
          </a:p>
        </p:txBody>
      </p:sp>
      <p:sp>
        <p:nvSpPr>
          <p:cNvPr id="186" name="Rectangle"/>
          <p:cNvSpPr/>
          <p:nvPr/>
        </p:nvSpPr>
        <p:spPr>
          <a:xfrm>
            <a:off x="2044991" y="1694173"/>
            <a:ext cx="3540439" cy="3206355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</p:spPr>
        <p:txBody>
          <a:bodyPr lIns="35719" tIns="35719" rIns="35719" bIns="35719" anchor="ctr"/>
          <a:lstStyle/>
          <a:p>
            <a:endParaRPr sz="1265"/>
          </a:p>
        </p:txBody>
      </p:sp>
      <p:sp>
        <p:nvSpPr>
          <p:cNvPr id="187" name="This work: Learning to embed nodes, inductively (across distinct graph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Inductive Capability</a:t>
            </a:r>
            <a:endParaRPr dirty="0"/>
          </a:p>
        </p:txBody>
      </p:sp>
      <p:sp>
        <p:nvSpPr>
          <p:cNvPr id="188" name="Slide Number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190" name="Line"/>
          <p:cNvSpPr/>
          <p:nvPr/>
        </p:nvSpPr>
        <p:spPr>
          <a:xfrm flipV="1">
            <a:off x="9079533" y="2852928"/>
            <a:ext cx="320499" cy="615109"/>
          </a:xfrm>
          <a:prstGeom prst="line">
            <a:avLst/>
          </a:prstGeom>
          <a:ln w="25400">
            <a:solidFill>
              <a:srgbClr val="000000"/>
            </a:solidFill>
            <a:bevel/>
            <a:tailEnd type="triangle"/>
          </a:ln>
        </p:spPr>
        <p:txBody>
          <a:bodyPr lIns="32145" tIns="32145" rIns="32145" bIns="32145"/>
          <a:lstStyle/>
          <a:p>
            <a:pPr defTabSz="321435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 sz="844"/>
          </a:p>
        </p:txBody>
      </p:sp>
      <p:sp>
        <p:nvSpPr>
          <p:cNvPr id="191" name="Inductive node embedding          generalize to entirely unseen graphs"/>
          <p:cNvSpPr txBox="1"/>
          <p:nvPr/>
        </p:nvSpPr>
        <p:spPr>
          <a:xfrm>
            <a:off x="1828801" y="5273474"/>
            <a:ext cx="8286564" cy="407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defRPr sz="3100"/>
            </a:lvl1pPr>
          </a:lstStyle>
          <a:p>
            <a:r>
              <a:rPr sz="2180">
                <a:latin typeface="Helvetica Neue Light" charset="0"/>
                <a:ea typeface="Helvetica Neue Light" charset="0"/>
                <a:cs typeface="Helvetica Neue Light" charset="0"/>
              </a:rPr>
              <a:t>Inductive node embedding          generalize to entirely unseen graphs</a:t>
            </a:r>
          </a:p>
        </p:txBody>
      </p:sp>
      <p:sp>
        <p:nvSpPr>
          <p:cNvPr id="192" name="e.g., train on protein interaction graph from model organism A and generate embeddings on newly collected data about organism B"/>
          <p:cNvSpPr txBox="1"/>
          <p:nvPr/>
        </p:nvSpPr>
        <p:spPr>
          <a:xfrm>
            <a:off x="1809629" y="5825317"/>
            <a:ext cx="8874948" cy="74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sz="3100">
                <a:solidFill>
                  <a:srgbClr val="535353"/>
                </a:solidFill>
              </a:defRPr>
            </a:lvl1pPr>
          </a:lstStyle>
          <a:p>
            <a:r>
              <a:rPr sz="2180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e.g., train on protein interaction graph from model organism A and generate embeddings on newly collected data about organism B</a:t>
            </a:r>
          </a:p>
        </p:txBody>
      </p:sp>
      <p:sp>
        <p:nvSpPr>
          <p:cNvPr id="257" name="train on one graph"/>
          <p:cNvSpPr txBox="1"/>
          <p:nvPr/>
        </p:nvSpPr>
        <p:spPr>
          <a:xfrm>
            <a:off x="2043490" y="4526635"/>
            <a:ext cx="2487862" cy="441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400"/>
            </a:lvl1pPr>
          </a:lstStyle>
          <a:p>
            <a:r>
              <a:rPr b="1" dirty="0">
                <a:latin typeface="Helvetica Neue Light" charset="0"/>
                <a:ea typeface="Helvetica Neue Light" charset="0"/>
                <a:cs typeface="Helvetica Neue Light" charset="0"/>
              </a:rPr>
              <a:t>train on one graph</a:t>
            </a:r>
          </a:p>
        </p:txBody>
      </p:sp>
      <p:sp>
        <p:nvSpPr>
          <p:cNvPr id="258" name="generalize to an entirely new graph"/>
          <p:cNvSpPr txBox="1"/>
          <p:nvPr/>
        </p:nvSpPr>
        <p:spPr>
          <a:xfrm>
            <a:off x="6510350" y="4511534"/>
            <a:ext cx="3220242" cy="441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400"/>
            </a:lvl1pPr>
          </a:lstStyle>
          <a:p>
            <a:r>
              <a:rPr b="1" dirty="0">
                <a:latin typeface="Helvetica Neue Light" charset="0"/>
                <a:ea typeface="Helvetica Neue Light" charset="0"/>
                <a:cs typeface="Helvetica Neue Light" charset="0"/>
              </a:rPr>
              <a:t>generalize to new graph</a:t>
            </a:r>
          </a:p>
        </p:txBody>
      </p:sp>
      <p:sp>
        <p:nvSpPr>
          <p:cNvPr id="259" name="Line"/>
          <p:cNvSpPr/>
          <p:nvPr/>
        </p:nvSpPr>
        <p:spPr>
          <a:xfrm>
            <a:off x="5181600" y="5525501"/>
            <a:ext cx="402515" cy="1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triangle"/>
          </a:ln>
        </p:spPr>
        <p:txBody>
          <a:bodyPr lIns="32145" tIns="32145" rIns="32145" bIns="32145"/>
          <a:lstStyle/>
          <a:p>
            <a:pPr defTabSz="321435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 sz="844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1894" y="2466171"/>
            <a:ext cx="575733" cy="3894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9360" y="1975597"/>
            <a:ext cx="2473369" cy="23464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9386" y="2478024"/>
            <a:ext cx="2073263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920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Embedding Nodes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437376" y="2633472"/>
            <a:ext cx="1219200" cy="1219200"/>
          </a:xfrm>
          <a:prstGeom prst="rect">
            <a:avLst/>
          </a:prstGeom>
          <a:noFill/>
          <a:ln>
            <a:noFill/>
          </a:ln>
        </p:spPr>
        <p:txBody>
          <a:bodyPr wrap="none" lIns="91425" tIns="91425" rIns="91425" bIns="91425" rtlCol="0" anchor="t" anchorCtr="0">
            <a:noAutofit/>
          </a:bodyPr>
          <a:lstStyle/>
          <a:p>
            <a:endParaRPr lang="en-US" sz="3809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6321" y="2959712"/>
            <a:ext cx="7990187" cy="345176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631884" y="1393339"/>
            <a:ext cx="8874920" cy="204058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marL="457189" indent="-457189">
              <a:buFont typeface="Arial" charset="0"/>
              <a:buChar char="•"/>
            </a:pPr>
            <a:r>
              <a:rPr lang="en-US" sz="3200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Goal is to encode nodes so that </a:t>
            </a:r>
            <a:r>
              <a:rPr lang="en-US" sz="3200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similarity in the embedding space (e.g., dot product) </a:t>
            </a:r>
            <a:r>
              <a:rPr lang="en-US" sz="3200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approximates </a:t>
            </a:r>
            <a:r>
              <a:rPr lang="en-US" sz="3200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similarity in the original network.  </a:t>
            </a:r>
          </a:p>
        </p:txBody>
      </p:sp>
    </p:spTree>
    <p:extLst>
      <p:ext uri="{BB962C8B-B14F-4D97-AF65-F5344CB8AC3E}">
        <p14:creationId xmlns:p14="http://schemas.microsoft.com/office/powerpoint/2010/main" val="17074487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Rectangle"/>
          <p:cNvSpPr/>
          <p:nvPr/>
        </p:nvSpPr>
        <p:spPr>
          <a:xfrm>
            <a:off x="4781908" y="1675120"/>
            <a:ext cx="2628184" cy="317729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</p:spPr>
        <p:txBody>
          <a:bodyPr lIns="35719" tIns="35719" rIns="35719" bIns="35719" anchor="ctr"/>
          <a:lstStyle/>
          <a:p>
            <a:endParaRPr sz="1265"/>
          </a:p>
        </p:txBody>
      </p:sp>
      <p:sp>
        <p:nvSpPr>
          <p:cNvPr id="262" name="Rectangle"/>
          <p:cNvSpPr/>
          <p:nvPr/>
        </p:nvSpPr>
        <p:spPr>
          <a:xfrm>
            <a:off x="1645652" y="1699504"/>
            <a:ext cx="2628185" cy="3152913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</p:spPr>
        <p:txBody>
          <a:bodyPr lIns="35719" tIns="35719" rIns="35719" bIns="35719" anchor="ctr"/>
          <a:lstStyle/>
          <a:p>
            <a:endParaRPr sz="1265"/>
          </a:p>
        </p:txBody>
      </p:sp>
      <p:sp>
        <p:nvSpPr>
          <p:cNvPr id="263" name="Rectangle"/>
          <p:cNvSpPr/>
          <p:nvPr/>
        </p:nvSpPr>
        <p:spPr>
          <a:xfrm>
            <a:off x="7817115" y="1687312"/>
            <a:ext cx="2719085" cy="317729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</p:spPr>
        <p:txBody>
          <a:bodyPr lIns="35719" tIns="35719" rIns="35719" bIns="35719" anchor="ctr"/>
          <a:lstStyle/>
          <a:p>
            <a:endParaRPr sz="1265"/>
          </a:p>
        </p:txBody>
      </p:sp>
      <p:sp>
        <p:nvSpPr>
          <p:cNvPr id="264" name="This work: Learning to embed nodes, inductively (on evolving graph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Inductive Capability</a:t>
            </a:r>
            <a:endParaRPr dirty="0"/>
          </a:p>
        </p:txBody>
      </p:sp>
      <p:sp>
        <p:nvSpPr>
          <p:cNvPr id="265" name="Slide Number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377" name="Line"/>
          <p:cNvSpPr/>
          <p:nvPr/>
        </p:nvSpPr>
        <p:spPr>
          <a:xfrm flipV="1">
            <a:off x="10021824" y="2011679"/>
            <a:ext cx="12192" cy="207263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bevel/>
            <a:tailEnd type="triangle" w="med" len="med"/>
          </a:ln>
          <a:effectLst/>
        </p:spPr>
        <p:txBody>
          <a:bodyPr wrap="square" lIns="32145" tIns="32145" rIns="32145" bIns="32145" numCol="1" anchor="t">
            <a:noAutofit/>
          </a:bodyPr>
          <a:lstStyle/>
          <a:p>
            <a:pPr defTabSz="321435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 sz="844"/>
          </a:p>
        </p:txBody>
      </p:sp>
      <p:sp>
        <p:nvSpPr>
          <p:cNvPr id="379" name="train at t=0"/>
          <p:cNvSpPr txBox="1"/>
          <p:nvPr/>
        </p:nvSpPr>
        <p:spPr>
          <a:xfrm>
            <a:off x="1624529" y="4445033"/>
            <a:ext cx="2576026" cy="400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400"/>
            </a:lvl1pPr>
          </a:lstStyle>
          <a:p>
            <a:r>
              <a:rPr sz="2133" b="1" dirty="0">
                <a:latin typeface="Helvetica Neue" charset="0"/>
                <a:ea typeface="Helvetica Neue" charset="0"/>
                <a:cs typeface="Helvetica Neue" charset="0"/>
              </a:rPr>
              <a:t>train </a:t>
            </a:r>
            <a:r>
              <a:rPr lang="en-CA" sz="2133" b="1" dirty="0">
                <a:latin typeface="Helvetica Neue" charset="0"/>
                <a:ea typeface="Helvetica Neue" charset="0"/>
                <a:cs typeface="Helvetica Neue" charset="0"/>
              </a:rPr>
              <a:t>with snapshot</a:t>
            </a:r>
            <a:endParaRPr sz="2133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0" name="new node arrives at t=1"/>
          <p:cNvSpPr txBox="1"/>
          <p:nvPr/>
        </p:nvSpPr>
        <p:spPr>
          <a:xfrm>
            <a:off x="4785172" y="4445033"/>
            <a:ext cx="2427136" cy="400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2400"/>
            </a:lvl1pPr>
          </a:lstStyle>
          <a:p>
            <a:r>
              <a:rPr sz="2133" b="1" dirty="0">
                <a:latin typeface="Helvetica Neue" charset="0"/>
                <a:ea typeface="Helvetica Neue" charset="0"/>
                <a:cs typeface="Helvetica Neue" charset="0"/>
              </a:rPr>
              <a:t>new node arrives</a:t>
            </a:r>
          </a:p>
        </p:txBody>
      </p:sp>
      <p:sp>
        <p:nvSpPr>
          <p:cNvPr id="381" name="generate embedding for new node at t=2"/>
          <p:cNvSpPr txBox="1"/>
          <p:nvPr/>
        </p:nvSpPr>
        <p:spPr>
          <a:xfrm>
            <a:off x="7819827" y="4140264"/>
            <a:ext cx="2746573" cy="7285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2400"/>
            </a:lvl1pPr>
          </a:lstStyle>
          <a:p>
            <a:r>
              <a:rPr sz="2133" b="1" dirty="0">
                <a:latin typeface="Helvetica Neue" charset="0"/>
                <a:ea typeface="Helvetica Neue" charset="0"/>
                <a:cs typeface="Helvetica Neue" charset="0"/>
              </a:rPr>
              <a:t>generate embedding for new node</a:t>
            </a:r>
          </a:p>
        </p:txBody>
      </p:sp>
      <p:sp>
        <p:nvSpPr>
          <p:cNvPr id="382" name="Many application settings constantly encounter previously unseen nodes."/>
          <p:cNvSpPr txBox="1"/>
          <p:nvPr/>
        </p:nvSpPr>
        <p:spPr>
          <a:xfrm>
            <a:off x="1624528" y="5019547"/>
            <a:ext cx="8794716" cy="407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l">
              <a:defRPr sz="3100"/>
            </a:pPr>
            <a:r>
              <a:rPr sz="2180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Many application settings constantly encounter previously </a:t>
            </a:r>
            <a:r>
              <a:rPr sz="2180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"/>
              </a:rPr>
              <a:t>unseen nodes.</a:t>
            </a:r>
          </a:p>
        </p:txBody>
      </p:sp>
      <p:sp>
        <p:nvSpPr>
          <p:cNvPr id="383" name="e.g., Reddit, YouTube, GoogleScholar, …."/>
          <p:cNvSpPr txBox="1"/>
          <p:nvPr/>
        </p:nvSpPr>
        <p:spPr>
          <a:xfrm>
            <a:off x="1633459" y="5395172"/>
            <a:ext cx="5020991" cy="407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defRPr sz="3100">
                <a:solidFill>
                  <a:srgbClr val="535353"/>
                </a:solidFill>
              </a:defRPr>
            </a:lvl1pPr>
          </a:lstStyle>
          <a:p>
            <a:r>
              <a:rPr sz="2180" dirty="0">
                <a:latin typeface="Helvetica Neue Light" charset="0"/>
                <a:ea typeface="Helvetica Neue Light" charset="0"/>
                <a:cs typeface="Helvetica Neue Light" charset="0"/>
              </a:rPr>
              <a:t>e.g., Reddit, YouTube, GoogleScholar, ….</a:t>
            </a:r>
          </a:p>
        </p:txBody>
      </p:sp>
      <p:sp>
        <p:nvSpPr>
          <p:cNvPr id="384" name="Need to generate new embeddings “on the fly”"/>
          <p:cNvSpPr txBox="1"/>
          <p:nvPr/>
        </p:nvSpPr>
        <p:spPr>
          <a:xfrm>
            <a:off x="1614557" y="5912516"/>
            <a:ext cx="5641417" cy="407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l">
              <a:defRPr sz="3100"/>
            </a:pPr>
            <a:r>
              <a:rPr sz="2180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Need to generate new embeddings </a:t>
            </a:r>
            <a:r>
              <a:rPr sz="2180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"/>
              </a:rPr>
              <a:t>“on the fly”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pic>
        <p:nvPicPr>
          <p:cNvPr id="127" name="Picture 1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8070" y="1722459"/>
            <a:ext cx="575733" cy="3894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056" y="2301613"/>
            <a:ext cx="1817840" cy="19107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267" y="2259342"/>
            <a:ext cx="1873263" cy="18920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8651" y="2160828"/>
            <a:ext cx="1970799" cy="199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6618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Quick Recap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723717"/>
            <a:ext cx="8940800" cy="4448483"/>
          </a:xfrm>
        </p:spPr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2"/>
                </a:solidFill>
              </a:rPr>
              <a:t>Recap: </a:t>
            </a:r>
            <a:r>
              <a:rPr lang="en-CA" sz="3600" dirty="0"/>
              <a:t>Generate node </a:t>
            </a:r>
            <a:r>
              <a:rPr lang="en-CA" sz="3600" dirty="0" err="1"/>
              <a:t>embeddings</a:t>
            </a:r>
            <a:r>
              <a:rPr lang="en-CA" sz="3600" dirty="0"/>
              <a:t> by aggregating neighborhood information.</a:t>
            </a:r>
          </a:p>
          <a:p>
            <a:pPr lvl="1"/>
            <a:r>
              <a:rPr lang="en-CA" sz="3200" dirty="0">
                <a:solidFill>
                  <a:schemeClr val="accent2"/>
                </a:solidFill>
              </a:rPr>
              <a:t>Allows for parameter sharing in the encoder.</a:t>
            </a:r>
          </a:p>
          <a:p>
            <a:pPr lvl="1"/>
            <a:r>
              <a:rPr lang="en-CA" sz="3200" dirty="0">
                <a:solidFill>
                  <a:schemeClr val="accent2"/>
                </a:solidFill>
              </a:rPr>
              <a:t>Allows for inductive learning.</a:t>
            </a:r>
          </a:p>
          <a:p>
            <a:r>
              <a:rPr lang="en-CA" sz="3600" dirty="0"/>
              <a:t>We saw a </a:t>
            </a:r>
            <a:r>
              <a:rPr lang="en-CA" sz="3600" b="1" dirty="0"/>
              <a:t>basic variant of this idea</a:t>
            </a:r>
            <a:r>
              <a:rPr lang="mr-IN" sz="3600" dirty="0"/>
              <a:t>…</a:t>
            </a:r>
            <a:r>
              <a:rPr lang="en-CA" sz="3600" dirty="0"/>
              <a:t> now we will cover some state of the art variants from the literature. </a:t>
            </a:r>
            <a:endParaRPr lang="en-CA" sz="3600" dirty="0">
              <a:solidFill>
                <a:schemeClr val="accent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81600" y="3124200"/>
            <a:ext cx="508000" cy="60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2722545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Neighborhood Aggregation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1" y="2921002"/>
            <a:ext cx="8193959" cy="32641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81600" y="3124200"/>
            <a:ext cx="508000" cy="60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218432" y="2847850"/>
            <a:ext cx="5575809" cy="3169919"/>
            <a:chOff x="2020823" y="2135887"/>
            <a:chExt cx="4181857" cy="2377439"/>
          </a:xfrm>
        </p:grpSpPr>
        <p:sp>
          <p:nvSpPr>
            <p:cNvPr id="6" name="TextBox 5"/>
            <p:cNvSpPr txBox="1"/>
            <p:nvPr/>
          </p:nvSpPr>
          <p:spPr>
            <a:xfrm>
              <a:off x="3630167" y="327888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r>
                <a:rPr lang="en-US" sz="32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???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519927" y="2324863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r>
                <a:rPr lang="en-US" sz="32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516879" y="321792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r>
                <a:rPr lang="en-US" sz="32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458967" y="405612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r>
                <a:rPr lang="en-US" sz="32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20823" y="2135887"/>
              <a:ext cx="3316225" cy="9016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32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What else can we put in the box?</a:t>
              </a:r>
            </a:p>
          </p:txBody>
        </p:sp>
      </p:grp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524000" y="1466089"/>
            <a:ext cx="9144000" cy="1287529"/>
          </a:xfrm>
        </p:spPr>
        <p:txBody>
          <a:bodyPr>
            <a:normAutofit/>
          </a:bodyPr>
          <a:lstStyle/>
          <a:p>
            <a:r>
              <a:rPr lang="en-CA" sz="3467" dirty="0">
                <a:solidFill>
                  <a:schemeClr val="accent1"/>
                </a:solidFill>
              </a:rPr>
              <a:t>Key distinctions are in how different approaches aggregate messages</a:t>
            </a:r>
          </a:p>
        </p:txBody>
      </p:sp>
    </p:spTree>
    <p:extLst>
      <p:ext uri="{BB962C8B-B14F-4D97-AF65-F5344CB8AC3E}">
        <p14:creationId xmlns:p14="http://schemas.microsoft.com/office/powerpoint/2010/main" val="679164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AF512-27B2-4118-B044-5346C2A5A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 Neue Light" charset="0"/>
                <a:ea typeface="Helvetica Neue Light" charset="0"/>
                <a:cs typeface="Helvetica Neue Light" charset="0"/>
              </a:rPr>
              <a:t>Graph Convolutional Networks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9075A-8530-49F0-9010-0D2E04C18D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897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Graph Convolutional Networks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498601"/>
            <a:ext cx="8936736" cy="1930400"/>
          </a:xfrm>
        </p:spPr>
        <p:txBody>
          <a:bodyPr>
            <a:normAutofit/>
          </a:bodyPr>
          <a:lstStyle/>
          <a:p>
            <a:r>
              <a:rPr lang="en-US" sz="3200" dirty="0">
                <a:hlinkClick r:id="rId2"/>
              </a:rPr>
              <a:t>Kipf et al.’s </a:t>
            </a:r>
            <a:r>
              <a:rPr lang="en-US" sz="3200" b="1" dirty="0">
                <a:solidFill>
                  <a:schemeClr val="accent2"/>
                </a:solidFill>
                <a:hlinkClick r:id="rId2"/>
              </a:rPr>
              <a:t>Graph Convolutional Networks (GCNs)</a:t>
            </a:r>
            <a:r>
              <a:rPr lang="en-US" sz="3200" b="1" dirty="0">
                <a:solidFill>
                  <a:schemeClr val="accent2"/>
                </a:solidFill>
              </a:rPr>
              <a:t> </a:t>
            </a:r>
            <a:r>
              <a:rPr lang="en-US" sz="3200" dirty="0"/>
              <a:t>are a slight variation on the neighborhood aggregation idea: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796" y="3905487"/>
            <a:ext cx="7473696" cy="157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383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Graph Convolutional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35</a:t>
            </a:fld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4155639" y="5040816"/>
            <a:ext cx="280416" cy="85344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113197" y="5773439"/>
            <a:ext cx="3693212" cy="13595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same matrix for self and neighbor </a:t>
            </a:r>
            <a:r>
              <a:rPr lang="en-US" sz="2400" dirty="0" err="1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embeddings</a:t>
            </a:r>
            <a:endParaRPr lang="en-US" sz="2400" i="1" dirty="0">
              <a:solidFill>
                <a:schemeClr val="accent1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172009" y="5570321"/>
            <a:ext cx="1426464" cy="34137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896295" y="5904803"/>
            <a:ext cx="3738880" cy="13595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40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per-neighbor normalization</a:t>
            </a:r>
            <a:endParaRPr lang="en-US" sz="2400" i="1" dirty="0">
              <a:solidFill>
                <a:schemeClr val="accent2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786" y="4208036"/>
            <a:ext cx="6696801" cy="1408712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 flipH="1" flipV="1">
            <a:off x="7907559" y="5426990"/>
            <a:ext cx="240343" cy="593596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2452" y="1973349"/>
            <a:ext cx="6367912" cy="1346063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2235200" y="1512216"/>
            <a:ext cx="7213600" cy="193040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accent3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224641" y="3782907"/>
            <a:ext cx="7213600" cy="1930400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TextBox 12"/>
          <p:cNvSpPr txBox="1"/>
          <p:nvPr/>
        </p:nvSpPr>
        <p:spPr>
          <a:xfrm>
            <a:off x="2413386" y="1411663"/>
            <a:ext cx="5571116" cy="43010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r>
              <a:rPr lang="en-US" sz="2400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Basic </a:t>
            </a:r>
            <a:r>
              <a:rPr lang="en-US" sz="2400" b="1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Neighborhood Aggregation</a:t>
            </a:r>
            <a:endParaRPr lang="en-US" sz="2400" b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413385" y="3691059"/>
            <a:ext cx="5571116" cy="43010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r>
              <a:rPr lang="en-US" sz="2400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GCN Neighborhood Aggregation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582762" y="3319411"/>
            <a:ext cx="809916" cy="43010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r>
              <a:rPr lang="en-US" sz="2400" b="1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VS.</a:t>
            </a:r>
            <a:endParaRPr lang="en-US" sz="2400" b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6245817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Graph Convolutional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498601"/>
            <a:ext cx="8936736" cy="1930400"/>
          </a:xfrm>
        </p:spPr>
        <p:txBody>
          <a:bodyPr>
            <a:normAutofit/>
          </a:bodyPr>
          <a:lstStyle/>
          <a:p>
            <a:r>
              <a:rPr lang="en-US" dirty="0"/>
              <a:t>Empirically, they found this configuration to give the best results. </a:t>
            </a:r>
          </a:p>
          <a:p>
            <a:pPr lvl="1"/>
            <a:r>
              <a:rPr lang="en-US" dirty="0"/>
              <a:t>More parameter sharing.</a:t>
            </a:r>
          </a:p>
          <a:p>
            <a:pPr lvl="1"/>
            <a:r>
              <a:rPr lang="en-US" dirty="0"/>
              <a:t>Down-weights high degree neighbors.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4035552" y="4730496"/>
            <a:ext cx="280416" cy="85344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934464" y="5445656"/>
            <a:ext cx="4702048" cy="13595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use the same transformation matrix for self and neighbor </a:t>
            </a:r>
            <a:r>
              <a:rPr lang="en-US" sz="2400" dirty="0" err="1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embeddings</a:t>
            </a:r>
            <a:endParaRPr lang="en-US" sz="2400" i="1" dirty="0">
              <a:solidFill>
                <a:schemeClr val="accent1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096512" y="5266944"/>
            <a:ext cx="1426464" cy="34137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660896" y="5453784"/>
            <a:ext cx="3738880" cy="13595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instead of simple average, normalization varies across neighbors</a:t>
            </a:r>
            <a:endParaRPr lang="en-US" sz="2400" i="1" dirty="0">
              <a:solidFill>
                <a:schemeClr val="accent2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520" y="3666675"/>
            <a:ext cx="7473696" cy="1572136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 flipH="1" flipV="1">
            <a:off x="8022336" y="5132832"/>
            <a:ext cx="117856" cy="410464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4953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Batch Implementation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498601"/>
            <a:ext cx="8936736" cy="5211700"/>
          </a:xfrm>
        </p:spPr>
        <p:txBody>
          <a:bodyPr>
            <a:normAutofit/>
          </a:bodyPr>
          <a:lstStyle/>
          <a:p>
            <a:r>
              <a:rPr lang="en-US" dirty="0"/>
              <a:t>Can be efficiently implemented using sparse batch operations: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accent2"/>
                </a:solidFill>
                <a:latin typeface="Cambria Math" charset="0"/>
                <a:ea typeface="Cambria Math" charset="0"/>
                <a:cs typeface="Cambria Math" charset="0"/>
              </a:rPr>
              <a:t>O(|E|) </a:t>
            </a:r>
            <a:r>
              <a:rPr lang="en-US" dirty="0">
                <a:solidFill>
                  <a:schemeClr val="accent2"/>
                </a:solidFill>
              </a:rPr>
              <a:t>time complexity overall.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477" y="2998029"/>
            <a:ext cx="6195060" cy="7614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9912" y="3949192"/>
            <a:ext cx="2303720" cy="153581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11021" y="3867021"/>
            <a:ext cx="1318260" cy="52514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r>
              <a:rPr lang="en-US" sz="2400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where</a:t>
            </a:r>
          </a:p>
        </p:txBody>
      </p:sp>
    </p:spTree>
    <p:extLst>
      <p:ext uri="{BB962C8B-B14F-4D97-AF65-F5344CB8AC3E}">
        <p14:creationId xmlns:p14="http://schemas.microsoft.com/office/powerpoint/2010/main" val="6034385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AF512-27B2-4118-B044-5346C2A5A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elvetica Neue Light" charset="0"/>
                <a:ea typeface="Helvetica Neue Light" charset="0"/>
                <a:cs typeface="Helvetica Neue Light" charset="0"/>
              </a:rPr>
              <a:t>Examples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9075A-8530-49F0-9010-0D2E04C18D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7003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AE837-B282-400F-A0BF-363F4916D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C5F8A-4207-4FCE-A25F-348B0827A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Understanding Graph Convolutional Networks for Node Classification ...">
            <a:extLst>
              <a:ext uri="{FF2B5EF4-FFF2-40B4-BE49-F238E27FC236}">
                <a16:creationId xmlns:a16="http://schemas.microsoft.com/office/drawing/2014/main" id="{D3949E2E-70F2-4399-BC14-5DDBC9F2F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92287"/>
            <a:ext cx="10218821" cy="4818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8500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6321" y="2657929"/>
            <a:ext cx="7990187" cy="3451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Embedding Nodes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437376" y="2633472"/>
            <a:ext cx="1219200" cy="1219200"/>
          </a:xfrm>
          <a:prstGeom prst="rect">
            <a:avLst/>
          </a:prstGeom>
          <a:noFill/>
          <a:ln>
            <a:noFill/>
          </a:ln>
        </p:spPr>
        <p:txBody>
          <a:bodyPr wrap="none" lIns="91425" tIns="91425" rIns="91425" bIns="91425" rtlCol="0" anchor="t" anchorCtr="0">
            <a:noAutofit/>
          </a:bodyPr>
          <a:lstStyle/>
          <a:p>
            <a:endParaRPr lang="en-US" sz="3809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731" y="1680259"/>
            <a:ext cx="4122261" cy="4877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47913" y="1586116"/>
            <a:ext cx="1219200" cy="1219200"/>
          </a:xfrm>
          <a:prstGeom prst="rect">
            <a:avLst/>
          </a:prstGeom>
          <a:noFill/>
          <a:ln>
            <a:noFill/>
          </a:ln>
        </p:spPr>
        <p:txBody>
          <a:bodyPr wrap="none" lIns="91425" tIns="91425" rIns="91425" bIns="91425" rtlCol="0" anchor="t" anchorCtr="0">
            <a:noAutofit/>
          </a:bodyPr>
          <a:lstStyle/>
          <a:p>
            <a:r>
              <a:rPr lang="en-US" sz="3200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Goal: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063636" y="1680260"/>
            <a:ext cx="3747589" cy="3991233"/>
            <a:chOff x="1154727" y="1260194"/>
            <a:chExt cx="2810692" cy="2993425"/>
          </a:xfrm>
        </p:grpSpPr>
        <p:sp>
          <p:nvSpPr>
            <p:cNvPr id="9" name="Rectangle 8"/>
            <p:cNvSpPr/>
            <p:nvPr/>
          </p:nvSpPr>
          <p:spPr>
            <a:xfrm>
              <a:off x="1447800" y="1975104"/>
              <a:ext cx="2470842" cy="3698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1154727" y="1260194"/>
              <a:ext cx="2810692" cy="2993425"/>
              <a:chOff x="1154727" y="1260194"/>
              <a:chExt cx="2810692" cy="2993425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3027287" y="2688879"/>
                <a:ext cx="938132" cy="316871"/>
              </a:xfrm>
              <a:prstGeom prst="rect">
                <a:avLst/>
              </a:prstGeom>
              <a:solidFill>
                <a:schemeClr val="accent3"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2980510" y="3936748"/>
                <a:ext cx="938132" cy="316871"/>
              </a:xfrm>
              <a:prstGeom prst="rect">
                <a:avLst/>
              </a:prstGeom>
              <a:solidFill>
                <a:schemeClr val="accent3"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154727" y="1260194"/>
                <a:ext cx="2016660" cy="389300"/>
              </a:xfrm>
              <a:prstGeom prst="rect">
                <a:avLst/>
              </a:prstGeom>
              <a:solidFill>
                <a:schemeClr val="accent4"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1462842" y="1882591"/>
                <a:ext cx="2455800" cy="4623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91425" rIns="91425" bIns="91425" rtlCol="0" anchor="t" anchorCtr="0">
                <a:noAutofit/>
              </a:bodyPr>
              <a:lstStyle/>
              <a:p>
                <a:r>
                  <a:rPr lang="en-US" sz="3200" b="1" dirty="0">
                    <a:solidFill>
                      <a:schemeClr val="accent2"/>
                    </a:solidFill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Need to define!</a:t>
                </a:r>
              </a:p>
            </p:txBody>
          </p:sp>
        </p:grpSp>
        <p:cxnSp>
          <p:nvCxnSpPr>
            <p:cNvPr id="12" name="Straight Arrow Connector 11"/>
            <p:cNvCxnSpPr/>
            <p:nvPr/>
          </p:nvCxnSpPr>
          <p:spPr>
            <a:xfrm>
              <a:off x="2818245" y="2363270"/>
              <a:ext cx="469900" cy="28756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0" idx="2"/>
            </p:cNvCxnSpPr>
            <p:nvPr/>
          </p:nvCxnSpPr>
          <p:spPr>
            <a:xfrm>
              <a:off x="2690742" y="2344927"/>
              <a:ext cx="436955" cy="145121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 flipV="1">
              <a:off x="2346036" y="1662545"/>
              <a:ext cx="298616" cy="31490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087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9E9B0-6159-421D-83C9-BFA5CED77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A10B-2866-42B6-B15A-1995D119A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Triplet Graph Convolutional Network for Multi-scale Analysis of ...">
            <a:extLst>
              <a:ext uri="{FF2B5EF4-FFF2-40B4-BE49-F238E27FC236}">
                <a16:creationId xmlns:a16="http://schemas.microsoft.com/office/drawing/2014/main" id="{26FD5C29-0D0F-4DEC-9C20-6070531CE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212" y="1272352"/>
            <a:ext cx="9923576" cy="5585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88309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76D62-C73C-4674-83CD-73FBC06E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Language Recognition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F8DE4-D7BD-4F03-9833-8AB0378DC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18F22F-5FB1-4DCF-A562-059ABD248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3600"/>
            <a:ext cx="121920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4889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1907B-E2F0-4DC2-A828-FD86A2F32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Chemical Reactivity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8EDC3-1D72-4B48-99A8-1451E4CFE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9AF4B9C-5BCC-48D6-A62F-CF5DC2B15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339351"/>
            <a:ext cx="5942200" cy="4179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CDB8611-48F4-4105-ADA1-CF4436ECD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0412"/>
            <a:ext cx="6096000" cy="3897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341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F9B32-168E-4F0D-939E-7FB798B8C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BA915-8567-4F75-BE65-6EBB81A7D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51EB5E6-2DC2-494C-8469-D4EB9D675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31685"/>
            <a:ext cx="6035607" cy="3367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0D6C485-5836-44FB-AF61-035CFB77F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089" y="52904"/>
            <a:ext cx="6855229" cy="3545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16066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4D989-5B7E-48EE-85B7-2145C0F4F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Chemical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9DC1F-D675-4E21-B842-A1BAC6223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figure2">
            <a:extLst>
              <a:ext uri="{FF2B5EF4-FFF2-40B4-BE49-F238E27FC236}">
                <a16:creationId xmlns:a16="http://schemas.microsoft.com/office/drawing/2014/main" id="{AB084A3F-F834-4C11-848C-BB103DF86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444" y="0"/>
            <a:ext cx="4370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figure1">
            <a:extLst>
              <a:ext uri="{FF2B5EF4-FFF2-40B4-BE49-F238E27FC236}">
                <a16:creationId xmlns:a16="http://schemas.microsoft.com/office/drawing/2014/main" id="{E7581E21-6E86-4094-977C-C352491A7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819" y="2329656"/>
            <a:ext cx="6524625" cy="334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2815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26439"/>
            <a:ext cx="9144000" cy="1143000"/>
          </a:xfrm>
        </p:spPr>
        <p:txBody>
          <a:bodyPr/>
          <a:lstStyle/>
          <a:p>
            <a:r>
              <a:rPr lang="en-US" dirty="0"/>
              <a:t>Two Key Components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1521482" y="1431853"/>
            <a:ext cx="9044919" cy="5045147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3"/>
                </a:solidFill>
              </a:rPr>
              <a:t>Encoder</a:t>
            </a:r>
            <a:r>
              <a:rPr lang="en-US" sz="3200" b="1" dirty="0">
                <a:solidFill>
                  <a:srgbClr val="C00000"/>
                </a:solidFill>
              </a:rPr>
              <a:t> </a:t>
            </a:r>
            <a:r>
              <a:rPr lang="en-US" sz="3200" dirty="0"/>
              <a:t>maps each node to a low-dimensional vector.</a:t>
            </a:r>
          </a:p>
          <a:p>
            <a:endParaRPr lang="en-US" sz="3200" dirty="0"/>
          </a:p>
          <a:p>
            <a:endParaRPr lang="en-US" sz="3200" b="1" dirty="0">
              <a:solidFill>
                <a:srgbClr val="C00000"/>
              </a:solidFill>
            </a:endParaRPr>
          </a:p>
          <a:p>
            <a:r>
              <a:rPr lang="en-US" sz="3200" b="1" dirty="0">
                <a:solidFill>
                  <a:schemeClr val="accent4"/>
                </a:solidFill>
              </a:rPr>
              <a:t>Similarity function </a:t>
            </a:r>
            <a:r>
              <a:rPr lang="en-US" sz="3200" dirty="0"/>
              <a:t>specifies how relationships in vector space map to relationships in the original network.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149600" y="2161196"/>
            <a:ext cx="5689845" cy="1616288"/>
            <a:chOff x="1219200" y="1620897"/>
            <a:chExt cx="4267384" cy="1212216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23288" y="2057456"/>
              <a:ext cx="1565910" cy="306554"/>
            </a:xfrm>
            <a:prstGeom prst="rect">
              <a:avLst/>
            </a:prstGeom>
          </p:spPr>
        </p:pic>
        <p:cxnSp>
          <p:nvCxnSpPr>
            <p:cNvPr id="13" name="Straight Arrow Connector 12"/>
            <p:cNvCxnSpPr/>
            <p:nvPr/>
          </p:nvCxnSpPr>
          <p:spPr>
            <a:xfrm flipV="1">
              <a:off x="2520696" y="2343150"/>
              <a:ext cx="100584" cy="1463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3462713" y="2062744"/>
              <a:ext cx="347472" cy="8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1219200" y="2343150"/>
              <a:ext cx="2743200" cy="4899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667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node in the input graph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611769" y="1620897"/>
              <a:ext cx="1874815" cy="69799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667" dirty="0">
                  <a:solidFill>
                    <a:schemeClr val="tx2"/>
                  </a:solidFill>
                  <a:latin typeface="Cambria Math" charset="0"/>
                  <a:ea typeface="Cambria Math" charset="0"/>
                  <a:cs typeface="Cambria Math" charset="0"/>
                  <a:sym typeface="Open Sans"/>
                </a:rPr>
                <a:t>d</a:t>
              </a:r>
              <a:r>
                <a:rPr lang="en-US" sz="2667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-dimensional embedding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666807" y="5238875"/>
            <a:ext cx="9060320" cy="1419775"/>
            <a:chOff x="107105" y="3929156"/>
            <a:chExt cx="6795240" cy="1064831"/>
          </a:xfrm>
        </p:grpSpPr>
        <p:sp>
          <p:nvSpPr>
            <p:cNvPr id="34" name="TextBox 33"/>
            <p:cNvSpPr txBox="1"/>
            <p:nvPr/>
          </p:nvSpPr>
          <p:spPr>
            <a:xfrm>
              <a:off x="107105" y="4217375"/>
              <a:ext cx="2638878" cy="6618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667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Similarity of </a:t>
              </a:r>
              <a:r>
                <a:rPr lang="en-US" sz="2667" i="1" dirty="0">
                  <a:solidFill>
                    <a:schemeClr val="tx2"/>
                  </a:solidFill>
                  <a:latin typeface="Cambria Math" charset="0"/>
                  <a:ea typeface="Cambria Math" charset="0"/>
                  <a:cs typeface="Cambria Math" charset="0"/>
                  <a:sym typeface="Open Sans"/>
                </a:rPr>
                <a:t>u</a:t>
              </a:r>
              <a:r>
                <a:rPr lang="en-US" sz="2667" i="1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</a:t>
              </a:r>
              <a:r>
                <a:rPr lang="en-US" sz="2667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and </a:t>
              </a:r>
              <a:r>
                <a:rPr lang="en-US" sz="2667" i="1" dirty="0">
                  <a:solidFill>
                    <a:schemeClr val="tx2"/>
                  </a:solidFill>
                  <a:latin typeface="Cambria Math" charset="0"/>
                  <a:ea typeface="Cambria Math" charset="0"/>
                  <a:cs typeface="Cambria Math" charset="0"/>
                  <a:sym typeface="Open Sans"/>
                </a:rPr>
                <a:t>v</a:t>
              </a:r>
              <a:r>
                <a:rPr lang="en-US" sz="2667" i="1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</a:t>
              </a:r>
              <a:r>
                <a:rPr lang="en-US" sz="2667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in the original network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656860" y="4294710"/>
              <a:ext cx="3245485" cy="699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rtlCol="0" anchor="t" anchorCtr="0">
              <a:noAutofit/>
            </a:bodyPr>
            <a:lstStyle/>
            <a:p>
              <a:pPr algn="ctr"/>
              <a:r>
                <a:rPr lang="en-US" sz="2667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dot product between node </a:t>
              </a:r>
              <a:r>
                <a:rPr lang="en-US" sz="2667" dirty="0" err="1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embeddings</a:t>
              </a:r>
              <a:endParaRPr lang="en-US" sz="2667" dirty="0">
                <a:solidFill>
                  <a:schemeClr val="tx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 flipH="1" flipV="1">
              <a:off x="4838796" y="4256640"/>
              <a:ext cx="102659" cy="1398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H="1" flipV="1">
              <a:off x="4462707" y="4269584"/>
              <a:ext cx="395620" cy="1638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 flipV="1">
              <a:off x="1662545" y="4239492"/>
              <a:ext cx="230910" cy="1200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19946" y="3929156"/>
              <a:ext cx="3101558" cy="366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9521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From “Shallow” to “Deep”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7520" y="1435229"/>
            <a:ext cx="8802624" cy="508000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So far we have focused on </a:t>
            </a:r>
            <a:r>
              <a:rPr lang="en-US" b="1" dirty="0">
                <a:solidFill>
                  <a:schemeClr val="accent2"/>
                </a:solidFill>
              </a:rPr>
              <a:t>“shallow” encoders</a:t>
            </a:r>
            <a:r>
              <a:rPr lang="en-US" dirty="0">
                <a:solidFill>
                  <a:schemeClr val="accent2"/>
                </a:solidFill>
              </a:rPr>
              <a:t>, i.e. embedding lookups: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694546" y="3627330"/>
            <a:ext cx="4217940" cy="20468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4421140"/>
            <a:ext cx="1016000" cy="423333"/>
          </a:xfrm>
          <a:prstGeom prst="rect">
            <a:avLst/>
          </a:prstGeom>
        </p:spPr>
      </p:pic>
      <p:sp>
        <p:nvSpPr>
          <p:cNvPr id="14" name="Rounded Rectangle 13"/>
          <p:cNvSpPr/>
          <p:nvPr/>
        </p:nvSpPr>
        <p:spPr>
          <a:xfrm>
            <a:off x="4786407" y="3643241"/>
            <a:ext cx="219456" cy="2030967"/>
          </a:xfrm>
          <a:prstGeom prst="roundRect">
            <a:avLst/>
          </a:prstGeom>
          <a:noFill/>
          <a:ln>
            <a:solidFill>
              <a:schemeClr val="tx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15" name="Group 14"/>
          <p:cNvGrpSpPr/>
          <p:nvPr/>
        </p:nvGrpSpPr>
        <p:grpSpPr>
          <a:xfrm>
            <a:off x="4822983" y="3670747"/>
            <a:ext cx="158496" cy="768096"/>
            <a:chOff x="3081528" y="2681478"/>
            <a:chExt cx="118872" cy="576072"/>
          </a:xfrm>
        </p:grpSpPr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3081528" y="26814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3081528" y="28338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3081528" y="29862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3081528" y="31386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822983" y="4483547"/>
            <a:ext cx="158496" cy="768096"/>
            <a:chOff x="3081528" y="2681478"/>
            <a:chExt cx="118872" cy="576072"/>
          </a:xfrm>
        </p:grpSpPr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3081528" y="26814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3081528" y="28338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3081528" y="29862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3081528" y="31386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25" name="Oval 24"/>
          <p:cNvSpPr>
            <a:spLocks noChangeAspect="1"/>
          </p:cNvSpPr>
          <p:nvPr/>
        </p:nvSpPr>
        <p:spPr>
          <a:xfrm>
            <a:off x="4822983" y="5296347"/>
            <a:ext cx="158496" cy="1584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4822983" y="5499547"/>
            <a:ext cx="158496" cy="1584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7" name="Left Brace 26"/>
          <p:cNvSpPr/>
          <p:nvPr/>
        </p:nvSpPr>
        <p:spPr>
          <a:xfrm rot="16200000">
            <a:off x="5557212" y="3816927"/>
            <a:ext cx="440267" cy="427027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8" name="Left Brace 27"/>
          <p:cNvSpPr/>
          <p:nvPr/>
        </p:nvSpPr>
        <p:spPr>
          <a:xfrm rot="10800000">
            <a:off x="7949061" y="3627328"/>
            <a:ext cx="417545" cy="203071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9" name="TextBox 28"/>
          <p:cNvSpPr txBox="1"/>
          <p:nvPr/>
        </p:nvSpPr>
        <p:spPr>
          <a:xfrm>
            <a:off x="8378921" y="4121727"/>
            <a:ext cx="2286000" cy="162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r>
              <a:rPr lang="en-US" sz="240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Dimension/size of </a:t>
            </a:r>
            <a:r>
              <a:rPr lang="en-US" sz="2400" dirty="0" err="1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embeddings</a:t>
            </a:r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223789" y="6010413"/>
            <a:ext cx="3107113" cy="54370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r>
              <a:rPr lang="en-US" sz="240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one column per node </a:t>
            </a:r>
            <a:endParaRPr lang="en-US" sz="24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09776" y="3060933"/>
            <a:ext cx="1935328" cy="76375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400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embedding matrix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389756" y="3873946"/>
            <a:ext cx="181033" cy="41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396199" y="2673005"/>
            <a:ext cx="3707171" cy="76375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400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embedding vector for a specific node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 flipH="1">
            <a:off x="5083081" y="3472873"/>
            <a:ext cx="1083731" cy="886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56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From “Shallow” to “Deep”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4368" y="1544957"/>
            <a:ext cx="8633968" cy="5080000"/>
          </a:xfrm>
        </p:spPr>
        <p:txBody>
          <a:bodyPr>
            <a:normAutofit/>
          </a:bodyPr>
          <a:lstStyle/>
          <a:p>
            <a:r>
              <a:rPr lang="en-US" sz="3600" dirty="0"/>
              <a:t>Limitations of shallow encoding:</a:t>
            </a:r>
          </a:p>
          <a:p>
            <a:pPr lvl="1"/>
            <a:r>
              <a:rPr lang="en-US" sz="3200" b="1" dirty="0">
                <a:solidFill>
                  <a:schemeClr val="accent2"/>
                </a:solidFill>
              </a:rPr>
              <a:t>O(|V|) parameters are needed</a:t>
            </a:r>
            <a:r>
              <a:rPr lang="en-US" sz="3200" dirty="0"/>
              <a:t>: there no parameter sharing</a:t>
            </a:r>
            <a:r>
              <a:rPr lang="en-US" sz="3200" b="1" dirty="0">
                <a:solidFill>
                  <a:schemeClr val="accent1"/>
                </a:solidFill>
              </a:rPr>
              <a:t> </a:t>
            </a:r>
            <a:r>
              <a:rPr lang="en-US" sz="3200" dirty="0"/>
              <a:t>and every node has its own unique embedding vector.  </a:t>
            </a:r>
          </a:p>
          <a:p>
            <a:pPr lvl="1"/>
            <a:r>
              <a:rPr lang="en-US" sz="3200" b="1" dirty="0">
                <a:solidFill>
                  <a:schemeClr val="accent2"/>
                </a:solidFill>
              </a:rPr>
              <a:t>Inherently “</a:t>
            </a:r>
            <a:r>
              <a:rPr lang="en-US" sz="3200" b="1" dirty="0" err="1">
                <a:solidFill>
                  <a:schemeClr val="accent2"/>
                </a:solidFill>
              </a:rPr>
              <a:t>transductive</a:t>
            </a:r>
            <a:r>
              <a:rPr lang="en-US" sz="3200" dirty="0">
                <a:solidFill>
                  <a:schemeClr val="accent2"/>
                </a:solidFill>
              </a:rPr>
              <a:t>”: </a:t>
            </a:r>
            <a:r>
              <a:rPr lang="en-US" sz="3200" dirty="0"/>
              <a:t>It is impossible to generate </a:t>
            </a:r>
            <a:r>
              <a:rPr lang="en-US" sz="3200" dirty="0" err="1"/>
              <a:t>embeddings</a:t>
            </a:r>
            <a:r>
              <a:rPr lang="en-US" sz="3200" dirty="0"/>
              <a:t> for nodes that were not seen during training.</a:t>
            </a:r>
          </a:p>
          <a:p>
            <a:pPr lvl="1"/>
            <a:r>
              <a:rPr lang="en-US" sz="3200" b="1" dirty="0">
                <a:solidFill>
                  <a:schemeClr val="accent2"/>
                </a:solidFill>
              </a:rPr>
              <a:t>Do not incorporate node features</a:t>
            </a:r>
            <a:r>
              <a:rPr lang="en-US" sz="3200" dirty="0"/>
              <a:t>: Many graphs have features that we can and should leverage.</a:t>
            </a:r>
            <a:r>
              <a:rPr lang="en-US" sz="3200" b="1" dirty="0"/>
              <a:t> </a:t>
            </a:r>
            <a:endParaRPr lang="en-US" sz="3200" dirty="0">
              <a:solidFill>
                <a:schemeClr val="accent2"/>
              </a:solidFill>
            </a:endParaRPr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8584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From “Shallow” to “Deep”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1264" y="1600200"/>
            <a:ext cx="9241536" cy="5080000"/>
          </a:xfrm>
        </p:spPr>
        <p:txBody>
          <a:bodyPr/>
          <a:lstStyle/>
          <a:p>
            <a:r>
              <a:rPr lang="en-US" dirty="0"/>
              <a:t>We will now discuss “deeper” methods based on </a:t>
            </a:r>
            <a:r>
              <a:rPr lang="en-US" b="1" dirty="0">
                <a:solidFill>
                  <a:schemeClr val="accent2"/>
                </a:solidFill>
              </a:rPr>
              <a:t>graph neural networks.</a:t>
            </a:r>
          </a:p>
          <a:p>
            <a:endParaRPr lang="en-US" b="1" dirty="0">
              <a:solidFill>
                <a:schemeClr val="accent2"/>
              </a:solidFill>
            </a:endParaRPr>
          </a:p>
          <a:p>
            <a:endParaRPr lang="en-US" dirty="0">
              <a:solidFill>
                <a:schemeClr val="accent2"/>
              </a:solidFill>
            </a:endParaRPr>
          </a:p>
          <a:p>
            <a:r>
              <a:rPr lang="en-US" dirty="0"/>
              <a:t>In general, </a:t>
            </a:r>
            <a:r>
              <a:rPr lang="en-US" dirty="0">
                <a:solidFill>
                  <a:schemeClr val="accent2"/>
                </a:solidFill>
              </a:rPr>
              <a:t>all of these more complex encoders can be combined with the similarity functions from the previous section</a:t>
            </a:r>
            <a:r>
              <a:rPr lang="en-US" dirty="0"/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792" y="2683746"/>
            <a:ext cx="2455333" cy="6265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701792" y="2539812"/>
            <a:ext cx="4572000" cy="914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rtlCol="0" anchor="t" anchorCtr="0">
            <a:noAutofit/>
          </a:bodyPr>
          <a:lstStyle/>
          <a:p>
            <a:pPr algn="ctr"/>
            <a:r>
              <a:rPr lang="en-US" sz="2667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complex function that depends on graph structure.</a:t>
            </a:r>
          </a:p>
        </p:txBody>
      </p:sp>
    </p:spTree>
    <p:extLst>
      <p:ext uri="{BB962C8B-B14F-4D97-AF65-F5344CB8AC3E}">
        <p14:creationId xmlns:p14="http://schemas.microsoft.com/office/powerpoint/2010/main" val="37374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0" y="140423"/>
            <a:ext cx="9347200" cy="1143000"/>
          </a:xfrm>
        </p:spPr>
        <p:txBody>
          <a:bodyPr/>
          <a:lstStyle/>
          <a:p>
            <a:r>
              <a:rPr lang="en-US" dirty="0"/>
              <a:t>Outline for this Section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Representation Learning on Networks, snap.stanford.edu/proj/embeddings-www, WWW 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064" y="1630301"/>
            <a:ext cx="9241536" cy="5080000"/>
          </a:xfrm>
        </p:spPr>
        <p:txBody>
          <a:bodyPr>
            <a:normAutofit/>
          </a:bodyPr>
          <a:lstStyle/>
          <a:p>
            <a:r>
              <a:rPr lang="en-US" sz="3600" dirty="0"/>
              <a:t>We will now discuss “deeper” methods based on </a:t>
            </a:r>
            <a:r>
              <a:rPr lang="en-US" sz="3600" b="1" dirty="0">
                <a:solidFill>
                  <a:schemeClr val="accent2"/>
                </a:solidFill>
              </a:rPr>
              <a:t>graph neural networks.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b="1" dirty="0">
                <a:solidFill>
                  <a:schemeClr val="accent1"/>
                </a:solidFill>
              </a:rPr>
              <a:t>The Basics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b="1" dirty="0">
                <a:solidFill>
                  <a:schemeClr val="accent1"/>
                </a:solidFill>
              </a:rPr>
              <a:t>Graph Convolutional Networks (GCNs)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b="1" strike="sngStrike" dirty="0" err="1">
                <a:solidFill>
                  <a:schemeClr val="accent1"/>
                </a:solidFill>
              </a:rPr>
              <a:t>GraphSAGE</a:t>
            </a:r>
            <a:endParaRPr lang="en-US" sz="3200" b="1" strike="sngStrike" dirty="0">
              <a:solidFill>
                <a:schemeClr val="accent1"/>
              </a:solidFill>
            </a:endParaRPr>
          </a:p>
          <a:p>
            <a:pPr marL="1219170" lvl="1" indent="-609585">
              <a:buFont typeface="+mj-lt"/>
              <a:buAutoNum type="arabicPeriod"/>
            </a:pPr>
            <a:r>
              <a:rPr lang="en-US" sz="3200" b="1" strike="sngStrike" dirty="0">
                <a:solidFill>
                  <a:schemeClr val="accent1"/>
                </a:solidFill>
              </a:rPr>
              <a:t>Gated Graph Neural Networks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b="1" strike="sngStrike" dirty="0" err="1">
                <a:solidFill>
                  <a:schemeClr val="accent1"/>
                </a:solidFill>
              </a:rPr>
              <a:t>Subgraph</a:t>
            </a:r>
            <a:r>
              <a:rPr lang="en-US" sz="3200" b="1" strike="sngStrike" dirty="0">
                <a:solidFill>
                  <a:schemeClr val="accent1"/>
                </a:solidFill>
              </a:rPr>
              <a:t> </a:t>
            </a:r>
            <a:r>
              <a:rPr lang="en-US" sz="3200" b="1" strike="sngStrike" dirty="0" err="1">
                <a:solidFill>
                  <a:schemeClr val="accent1"/>
                </a:solidFill>
              </a:rPr>
              <a:t>Embeddings</a:t>
            </a:r>
            <a:endParaRPr lang="en-US" sz="3200" b="1" strike="sngStrik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258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1727</Words>
  <Application>Microsoft Office PowerPoint</Application>
  <PresentationFormat>Widescreen</PresentationFormat>
  <Paragraphs>247</Paragraphs>
  <Slides>44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Apple Chancery</vt:lpstr>
      <vt:lpstr>Helvetica Neue</vt:lpstr>
      <vt:lpstr>Helvetica Neue Light</vt:lpstr>
      <vt:lpstr>Arial</vt:lpstr>
      <vt:lpstr>Calibri</vt:lpstr>
      <vt:lpstr>Calibri Light</vt:lpstr>
      <vt:lpstr>Cambria Math</vt:lpstr>
      <vt:lpstr>Wingdings</vt:lpstr>
      <vt:lpstr>Office Theme</vt:lpstr>
      <vt:lpstr>Graph Mining  Network Analysis</vt:lpstr>
      <vt:lpstr>Graph neural networks</vt:lpstr>
      <vt:lpstr>Embedding Nodes</vt:lpstr>
      <vt:lpstr>Embedding Nodes</vt:lpstr>
      <vt:lpstr>Two Key Components</vt:lpstr>
      <vt:lpstr>From “Shallow” to “Deep”</vt:lpstr>
      <vt:lpstr>From “Shallow” to “Deep”</vt:lpstr>
      <vt:lpstr>From “Shallow” to “Deep”</vt:lpstr>
      <vt:lpstr>Outline for this Section</vt:lpstr>
      <vt:lpstr>The Basics:  Graph Neural Networks</vt:lpstr>
      <vt:lpstr>Setup</vt:lpstr>
      <vt:lpstr>Neighborhood Aggregation</vt:lpstr>
      <vt:lpstr>Neighborhood Aggregation</vt:lpstr>
      <vt:lpstr>Neighborhood Aggregation</vt:lpstr>
      <vt:lpstr>Neighborhood Aggregation</vt:lpstr>
      <vt:lpstr>Neighborhood “Convolutions”</vt:lpstr>
      <vt:lpstr>Neighborhood Aggregation</vt:lpstr>
      <vt:lpstr>Neighborhood Aggregation</vt:lpstr>
      <vt:lpstr>The Math</vt:lpstr>
      <vt:lpstr>Training the Model</vt:lpstr>
      <vt:lpstr>Training the Model</vt:lpstr>
      <vt:lpstr>Training the Model</vt:lpstr>
      <vt:lpstr>Training the Model</vt:lpstr>
      <vt:lpstr>Training the Model</vt:lpstr>
      <vt:lpstr>Overview of Model Design</vt:lpstr>
      <vt:lpstr>Overview of Model Design</vt:lpstr>
      <vt:lpstr>Overview of Model</vt:lpstr>
      <vt:lpstr>Inductive Capability</vt:lpstr>
      <vt:lpstr>Inductive Capability</vt:lpstr>
      <vt:lpstr>Inductive Capability</vt:lpstr>
      <vt:lpstr>Quick Recap</vt:lpstr>
      <vt:lpstr>Neighborhood Aggregation</vt:lpstr>
      <vt:lpstr>Graph Convolutional Networks</vt:lpstr>
      <vt:lpstr>Graph Convolutional Networks</vt:lpstr>
      <vt:lpstr>Graph Convolutional Networks</vt:lpstr>
      <vt:lpstr>Graph Convolutional Networks</vt:lpstr>
      <vt:lpstr>Batch Implementation</vt:lpstr>
      <vt:lpstr>Examples</vt:lpstr>
      <vt:lpstr>Node classification</vt:lpstr>
      <vt:lpstr>Medical</vt:lpstr>
      <vt:lpstr>Sign Language Recognition </vt:lpstr>
      <vt:lpstr>Chemical Reactivity</vt:lpstr>
      <vt:lpstr>Building Patterns</vt:lpstr>
      <vt:lpstr>Chemical Networks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Mining  Network Analysis</dc:title>
  <dc:creator>Yang Kunlin</dc:creator>
  <cp:lastModifiedBy>Yang Kunlin</cp:lastModifiedBy>
  <cp:revision>36</cp:revision>
  <dcterms:created xsi:type="dcterms:W3CDTF">2020-07-21T00:14:26Z</dcterms:created>
  <dcterms:modified xsi:type="dcterms:W3CDTF">2020-07-21T03:16:45Z</dcterms:modified>
</cp:coreProperties>
</file>

<file path=docProps/thumbnail.jpeg>
</file>